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1" r:id="rId9"/>
    <p:sldId id="272" r:id="rId10"/>
    <p:sldId id="273" r:id="rId11"/>
    <p:sldId id="275" r:id="rId12"/>
    <p:sldId id="274" r:id="rId13"/>
    <p:sldId id="263" r:id="rId14"/>
    <p:sldId id="277" r:id="rId15"/>
    <p:sldId id="264" r:id="rId16"/>
    <p:sldId id="276" r:id="rId17"/>
    <p:sldId id="267" r:id="rId18"/>
  </p:sldIdLst>
  <p:sldSz cx="9144000" cy="5143500" type="screen16x9"/>
  <p:notesSz cx="6858000" cy="9144000"/>
  <p:embeddedFontLst>
    <p:embeddedFont>
      <p:font typeface="Economica" panose="020B0604020202020204" charset="0"/>
      <p:regular r:id="rId20"/>
      <p:bold r:id="rId21"/>
      <p:italic r:id="rId22"/>
      <p:boldItalic r:id="rId23"/>
    </p:embeddedFont>
    <p:embeddedFont>
      <p:font typeface="Open Sans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9" autoAdjust="0"/>
    <p:restoredTop sz="93120" autoAdjust="0"/>
  </p:normalViewPr>
  <p:slideViewPr>
    <p:cSldViewPr snapToGrid="0">
      <p:cViewPr varScale="1">
        <p:scale>
          <a:sx n="116" d="100"/>
          <a:sy n="116" d="100"/>
        </p:scale>
        <p:origin x="379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16b2adad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e16b2adad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7173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16b2adad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e16b2adad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85850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16b2adad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e16b2adad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40249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16b2adad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e16b2adad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79479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16b2adad1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16b2adad1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50930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e16b2adad1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e16b2adad1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0ddf966691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0ddf966691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e16b2ada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e16b2adad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e16b2adad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e16b2adad1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e16b2adad1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e16b2adad1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16b2adad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16b2adad1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e16b2adad1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e16b2adad1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16b2adad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e16b2adad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0170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16b2adad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e16b2adad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4325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r>
              <a:rPr lang="ru-RU" smtClean="0"/>
              <a:t>Образец подзаголовка</a:t>
            </a: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Пустой слайд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r>
              <a:rPr lang="ru-RU" smtClean="0"/>
              <a:t>Образец заголовка</a:t>
            </a: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r>
              <a:rPr lang="ru-RU" smtClean="0"/>
              <a:t>Образец подзаголовка</a:t>
            </a: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2805450" y="821300"/>
            <a:ext cx="3281100" cy="193477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/>
            <a:r>
              <a:rPr lang="ru-RU" sz="2400" dirty="0" err="1" smtClean="0"/>
              <a:t>Моделі</a:t>
            </a:r>
            <a:r>
              <a:rPr lang="ru-RU" sz="2400" dirty="0" smtClean="0"/>
              <a:t> </a:t>
            </a:r>
            <a:r>
              <a:rPr lang="ru-RU" sz="2400" dirty="0" err="1"/>
              <a:t>генерації</a:t>
            </a:r>
            <a:r>
              <a:rPr lang="ru-RU" sz="2400" dirty="0"/>
              <a:t> </a:t>
            </a:r>
            <a:r>
              <a:rPr lang="ru-RU" sz="2400" dirty="0" err="1"/>
              <a:t>анімаційного</a:t>
            </a:r>
            <a:r>
              <a:rPr lang="ru-RU" sz="2400" dirty="0"/>
              <a:t> </a:t>
            </a:r>
            <a:r>
              <a:rPr lang="ru-RU" sz="2400" dirty="0" err="1"/>
              <a:t>зображення</a:t>
            </a:r>
            <a:r>
              <a:rPr lang="ru-RU" sz="2400" dirty="0"/>
              <a:t> з </a:t>
            </a:r>
            <a:r>
              <a:rPr lang="ru-RU" sz="2400" dirty="0" err="1"/>
              <a:t>врахуванням</a:t>
            </a:r>
            <a:r>
              <a:rPr lang="ru-RU" sz="2400" dirty="0"/>
              <a:t> </a:t>
            </a:r>
            <a:r>
              <a:rPr lang="ru-RU" sz="2400" dirty="0" err="1"/>
              <a:t>аудіо</a:t>
            </a:r>
            <a:r>
              <a:rPr lang="ru-RU" sz="2400" dirty="0"/>
              <a:t>-потоку </a:t>
            </a:r>
            <a:r>
              <a:rPr lang="uk" sz="2400" dirty="0" smtClean="0"/>
              <a:t> </a:t>
            </a:r>
            <a:endParaRPr sz="2400" dirty="0"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1948250" y="3635125"/>
            <a:ext cx="5087400" cy="15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dirty="0" smtClean="0"/>
              <a:t>Ком</a:t>
            </a:r>
            <a:r>
              <a:rPr lang="uk-UA" dirty="0" err="1" smtClean="0"/>
              <a:t>іна</a:t>
            </a:r>
            <a:r>
              <a:rPr lang="uk-UA" dirty="0" smtClean="0"/>
              <a:t> О.О.</a:t>
            </a:r>
            <a:r>
              <a:rPr lang="uk" dirty="0" smtClean="0"/>
              <a:t>, група ІПЗм-23-3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dirty="0"/>
              <a:t>Науковий керівник</a:t>
            </a:r>
            <a:r>
              <a:rPr lang="uk" dirty="0" smtClean="0"/>
              <a:t>: доцент Турута О.П.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dirty="0"/>
              <a:t>__ червня </a:t>
            </a:r>
            <a:r>
              <a:rPr lang="uk" dirty="0" smtClean="0"/>
              <a:t>2025</a:t>
            </a:r>
            <a:endParaRPr dirty="0"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4725" y="170825"/>
            <a:ext cx="2133975" cy="38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68504" y="170825"/>
            <a:ext cx="1924921" cy="43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311700" y="-9203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Зміст проведеного експерименту</a:t>
            </a:r>
            <a:endParaRPr sz="3200" dirty="0"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1"/>
          </p:nvPr>
        </p:nvSpPr>
        <p:spPr>
          <a:xfrm>
            <a:off x="193510" y="3515535"/>
            <a:ext cx="8520600" cy="4925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>
              <a:buNone/>
            </a:pPr>
            <a:endParaRPr dirty="0">
              <a:latin typeface="Economica" panose="020B0604020202020204" charset="0"/>
            </a:endParaRP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624834-013E-7249-F488-C816A0DA935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10</a:t>
            </a:fld>
            <a:endParaRPr lang="uk-UA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00" y="771377"/>
            <a:ext cx="3604014" cy="1901428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751" y="2920816"/>
            <a:ext cx="3593912" cy="179125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85846" y="771377"/>
            <a:ext cx="3774039" cy="190142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58208" y="2916978"/>
            <a:ext cx="3701677" cy="1795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371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311700" y="-9203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Зміст проведеного експерименту</a:t>
            </a:r>
            <a:endParaRPr sz="3200" dirty="0"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624834-013E-7249-F488-C816A0DA935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11</a:t>
            </a:fld>
            <a:endParaRPr lang="uk-UA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31122"/>
            <a:ext cx="4491873" cy="2281895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5787" y="831122"/>
            <a:ext cx="4358213" cy="228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575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311700" y="-9203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Зміст проведеного експерименту</a:t>
            </a:r>
            <a:endParaRPr sz="3200" dirty="0"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1"/>
          </p:nvPr>
        </p:nvSpPr>
        <p:spPr>
          <a:xfrm>
            <a:off x="193510" y="3515535"/>
            <a:ext cx="8520600" cy="4925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>
              <a:buNone/>
            </a:pPr>
            <a:r>
              <a:rPr lang="ru-RU" dirty="0">
                <a:latin typeface="Economica" panose="020B0604020202020204" charset="0"/>
              </a:rPr>
              <a:t> </a:t>
            </a:r>
            <a:r>
              <a:rPr lang="ru-RU" dirty="0" smtClean="0">
                <a:latin typeface="Economica" panose="020B0604020202020204" charset="0"/>
              </a:rPr>
              <a:t>        </a:t>
            </a:r>
            <a:r>
              <a:rPr lang="uk-UA" dirty="0" smtClean="0">
                <a:latin typeface="Economica" panose="020B0604020202020204" charset="0"/>
              </a:rPr>
              <a:t>Дослідження </a:t>
            </a:r>
            <a:r>
              <a:rPr lang="en-US" dirty="0" err="1" smtClean="0"/>
              <a:t>DINet</a:t>
            </a:r>
            <a:endParaRPr dirty="0">
              <a:latin typeface="Economica" panose="020B0604020202020204" charset="0"/>
            </a:endParaRP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624834-013E-7249-F488-C816A0DA935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12</a:t>
            </a:fld>
            <a:endParaRPr lang="uk-UA" dirty="0"/>
          </a:p>
        </p:txBody>
      </p:sp>
      <p:pic>
        <p:nvPicPr>
          <p:cNvPr id="9" name="Рисунок 8"/>
          <p:cNvPicPr/>
          <p:nvPr/>
        </p:nvPicPr>
        <p:blipFill>
          <a:blip r:embed="rId4"/>
          <a:stretch>
            <a:fillRect/>
          </a:stretch>
        </p:blipFill>
        <p:spPr>
          <a:xfrm>
            <a:off x="268925" y="833126"/>
            <a:ext cx="3419888" cy="2682409"/>
          </a:xfrm>
          <a:prstGeom prst="rect">
            <a:avLst/>
          </a:prstGeom>
        </p:spPr>
      </p:pic>
      <p:pic>
        <p:nvPicPr>
          <p:cNvPr id="10" name="Рисунок 9"/>
          <p:cNvPicPr/>
          <p:nvPr/>
        </p:nvPicPr>
        <p:blipFill>
          <a:blip r:embed="rId5"/>
          <a:stretch>
            <a:fillRect/>
          </a:stretch>
        </p:blipFill>
        <p:spPr>
          <a:xfrm>
            <a:off x="4877987" y="1036166"/>
            <a:ext cx="3153137" cy="2276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794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311700" y="-9203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 smtClean="0"/>
              <a:t>Результати </a:t>
            </a:r>
            <a:r>
              <a:rPr lang="uk" sz="3200" dirty="0"/>
              <a:t>експерименту</a:t>
            </a:r>
            <a:endParaRPr sz="3200" dirty="0"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1"/>
          </p:nvPr>
        </p:nvSpPr>
        <p:spPr>
          <a:xfrm>
            <a:off x="257640" y="872381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latin typeface="Economica" panose="020B0604020202020204" charset="0"/>
            </a:endParaRP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624834-013E-7249-F488-C816A0DA935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13</a:t>
            </a:fld>
            <a:endParaRPr lang="uk-UA" dirty="0"/>
          </a:p>
        </p:txBody>
      </p:sp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8496406"/>
              </p:ext>
            </p:extLst>
          </p:nvPr>
        </p:nvGraphicFramePr>
        <p:xfrm>
          <a:off x="387924" y="739262"/>
          <a:ext cx="7751620" cy="347956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73224">
                  <a:extLst>
                    <a:ext uri="{9D8B030D-6E8A-4147-A177-3AD203B41FA5}">
                      <a16:colId xmlns:a16="http://schemas.microsoft.com/office/drawing/2014/main" val="3530165346"/>
                    </a:ext>
                  </a:extLst>
                </a:gridCol>
                <a:gridCol w="788652">
                  <a:extLst>
                    <a:ext uri="{9D8B030D-6E8A-4147-A177-3AD203B41FA5}">
                      <a16:colId xmlns:a16="http://schemas.microsoft.com/office/drawing/2014/main" val="2453904936"/>
                    </a:ext>
                  </a:extLst>
                </a:gridCol>
                <a:gridCol w="1151155">
                  <a:extLst>
                    <a:ext uri="{9D8B030D-6E8A-4147-A177-3AD203B41FA5}">
                      <a16:colId xmlns:a16="http://schemas.microsoft.com/office/drawing/2014/main" val="1073872534"/>
                    </a:ext>
                  </a:extLst>
                </a:gridCol>
                <a:gridCol w="1300584">
                  <a:extLst>
                    <a:ext uri="{9D8B030D-6E8A-4147-A177-3AD203B41FA5}">
                      <a16:colId xmlns:a16="http://schemas.microsoft.com/office/drawing/2014/main" val="180364491"/>
                    </a:ext>
                  </a:extLst>
                </a:gridCol>
                <a:gridCol w="1274297">
                  <a:extLst>
                    <a:ext uri="{9D8B030D-6E8A-4147-A177-3AD203B41FA5}">
                      <a16:colId xmlns:a16="http://schemas.microsoft.com/office/drawing/2014/main" val="2662347160"/>
                    </a:ext>
                  </a:extLst>
                </a:gridCol>
                <a:gridCol w="980972">
                  <a:extLst>
                    <a:ext uri="{9D8B030D-6E8A-4147-A177-3AD203B41FA5}">
                      <a16:colId xmlns:a16="http://schemas.microsoft.com/office/drawing/2014/main" val="3754937041"/>
                    </a:ext>
                  </a:extLst>
                </a:gridCol>
                <a:gridCol w="882736">
                  <a:extLst>
                    <a:ext uri="{9D8B030D-6E8A-4147-A177-3AD203B41FA5}">
                      <a16:colId xmlns:a16="http://schemas.microsoft.com/office/drawing/2014/main" val="913411680"/>
                    </a:ext>
                  </a:extLst>
                </a:gridCol>
              </a:tblGrid>
              <a:tr h="1048246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marR="18415" lvl="0"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Якість</a:t>
                      </a:r>
                      <a:r>
                        <a:rPr lang="en-US" sz="1100" dirty="0">
                          <a:effectLst/>
                        </a:rPr>
                        <a:t> і </a:t>
                      </a:r>
                      <a:r>
                        <a:rPr lang="en-US" sz="1100" dirty="0" err="1">
                          <a:effectLst/>
                        </a:rPr>
                        <a:t>ефективність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>
                          <a:effectLst/>
                        </a:rPr>
                        <a:t>Доступність і легкість використання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 kern="100">
                          <a:effectLst/>
                        </a:rPr>
                        <a:t>Часова ефективн</a:t>
                      </a:r>
                      <a:r>
                        <a:rPr lang="uk-UA" sz="1100" kern="100">
                          <a:effectLst/>
                        </a:rPr>
                        <a:t>ість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 kern="100">
                          <a:effectLst/>
                        </a:rPr>
                        <a:t>Вимогливість до ресурсів ПК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2349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 kern="100">
                          <a:effectLst/>
                        </a:rPr>
                        <a:t>Об'єм займаємої пам'яті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100" dirty="0" err="1">
                          <a:effectLst/>
                        </a:rPr>
                        <a:t>Багатоплатформеність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extLst>
                  <a:ext uri="{0D108BD9-81ED-4DB2-BD59-A6C34878D82A}">
                    <a16:rowId xmlns:a16="http://schemas.microsoft.com/office/drawing/2014/main" val="3870849155"/>
                  </a:ext>
                </a:extLst>
              </a:tr>
              <a:tr h="419298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Wav2Lip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 dirty="0">
                          <a:effectLst/>
                        </a:rPr>
                        <a:t>1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>
                          <a:effectLst/>
                        </a:rPr>
                        <a:t>4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>
                          <a:effectLst/>
                        </a:rPr>
                        <a:t>5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extLst>
                  <a:ext uri="{0D108BD9-81ED-4DB2-BD59-A6C34878D82A}">
                    <a16:rowId xmlns:a16="http://schemas.microsoft.com/office/drawing/2014/main" val="2220037556"/>
                  </a:ext>
                </a:extLst>
              </a:tr>
              <a:tr h="419298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Wav2Lip-GAN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 dirty="0">
                          <a:effectLst/>
                        </a:rPr>
                        <a:t>3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>
                          <a:effectLst/>
                        </a:rPr>
                        <a:t>4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>
                          <a:effectLst/>
                        </a:rPr>
                        <a:t>1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5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extLst>
                  <a:ext uri="{0D108BD9-81ED-4DB2-BD59-A6C34878D82A}">
                    <a16:rowId xmlns:a16="http://schemas.microsoft.com/office/drawing/2014/main" val="2486669720"/>
                  </a:ext>
                </a:extLst>
              </a:tr>
              <a:tr h="419298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Wav2Lip-HD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>
                          <a:effectLst/>
                        </a:rPr>
                        <a:t>4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>
                          <a:effectLst/>
                        </a:rPr>
                        <a:t>1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4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extLst>
                  <a:ext uri="{0D108BD9-81ED-4DB2-BD59-A6C34878D82A}">
                    <a16:rowId xmlns:a16="http://schemas.microsoft.com/office/drawing/2014/main" val="3881713561"/>
                  </a:ext>
                </a:extLst>
              </a:tr>
              <a:tr h="419298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SadTalker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>
                          <a:effectLst/>
                        </a:rPr>
                        <a:t>5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>
                          <a:effectLst/>
                        </a:rPr>
                        <a:t>5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 dirty="0">
                          <a:effectLst/>
                        </a:rPr>
                        <a:t>1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1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extLst>
                  <a:ext uri="{0D108BD9-81ED-4DB2-BD59-A6C34878D82A}">
                    <a16:rowId xmlns:a16="http://schemas.microsoft.com/office/drawing/2014/main" val="194258486"/>
                  </a:ext>
                </a:extLst>
              </a:tr>
              <a:tr h="209649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DINet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>
                          <a:effectLst/>
                        </a:rPr>
                        <a:t>5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 dirty="0">
                          <a:effectLst/>
                        </a:rPr>
                        <a:t>3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>
                          <a:effectLst/>
                        </a:rPr>
                        <a:t>5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>
                          <a:effectLst/>
                        </a:rPr>
                        <a:t>2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extLst>
                  <a:ext uri="{0D108BD9-81ED-4DB2-BD59-A6C34878D82A}">
                    <a16:rowId xmlns:a16="http://schemas.microsoft.com/office/drawing/2014/main" val="3370812584"/>
                  </a:ext>
                </a:extLst>
              </a:tr>
              <a:tr h="419298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MakeItTalk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>
                          <a:effectLst/>
                        </a:rPr>
                        <a:t>1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>
                          <a:effectLst/>
                        </a:rPr>
                        <a:t>3</a:t>
                      </a:r>
                      <a:endParaRPr lang="en-US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 dirty="0">
                          <a:effectLst/>
                        </a:rPr>
                        <a:t>4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 dirty="0">
                          <a:effectLst/>
                        </a:rPr>
                        <a:t>1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 dirty="0">
                          <a:effectLst/>
                        </a:rPr>
                        <a:t>1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1400" dirty="0">
                          <a:effectLst/>
                        </a:rPr>
                        <a:t>2</a:t>
                      </a:r>
                      <a:endParaRPr lang="en-US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4925" marR="44925" marT="0" marB="0"/>
                </a:tc>
                <a:extLst>
                  <a:ext uri="{0D108BD9-81ED-4DB2-BD59-A6C34878D82A}">
                    <a16:rowId xmlns:a16="http://schemas.microsoft.com/office/drawing/2014/main" val="3160976525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268925" y="-15299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 err="1" smtClean="0"/>
              <a:t>Ана</a:t>
            </a:r>
            <a:r>
              <a:rPr lang="uk-UA" sz="3200" dirty="0" smtClean="0"/>
              <a:t>ліз отриманих результатів</a:t>
            </a:r>
            <a:endParaRPr sz="3200" dirty="0"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800C66-AABB-EFA8-12F4-0C56A1243712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14</a:t>
            </a:fld>
            <a:endParaRPr lang="uk-UA" dirty="0"/>
          </a:p>
        </p:txBody>
      </p:sp>
      <p:graphicFrame>
        <p:nvGraphicFramePr>
          <p:cNvPr id="4" name="Таблица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6439498"/>
              </p:ext>
            </p:extLst>
          </p:nvPr>
        </p:nvGraphicFramePr>
        <p:xfrm>
          <a:off x="1416874" y="863200"/>
          <a:ext cx="5966623" cy="301949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314374">
                  <a:extLst>
                    <a:ext uri="{9D8B030D-6E8A-4147-A177-3AD203B41FA5}">
                      <a16:colId xmlns:a16="http://schemas.microsoft.com/office/drawing/2014/main" val="384423154"/>
                    </a:ext>
                  </a:extLst>
                </a:gridCol>
                <a:gridCol w="2652249">
                  <a:extLst>
                    <a:ext uri="{9D8B030D-6E8A-4147-A177-3AD203B41FA5}">
                      <a16:colId xmlns:a16="http://schemas.microsoft.com/office/drawing/2014/main" val="2182956492"/>
                    </a:ext>
                  </a:extLst>
                </a:gridCol>
              </a:tblGrid>
              <a:tr h="603899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Альтернативи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Сума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61260164"/>
                  </a:ext>
                </a:extLst>
              </a:tr>
              <a:tr h="603899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Wav2Lip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3</a:t>
                      </a:r>
                      <a:r>
                        <a:rPr lang="uk-UA" sz="2000">
                          <a:effectLst/>
                        </a:rPr>
                        <a:t>,12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80296060"/>
                  </a:ext>
                </a:extLst>
              </a:tr>
              <a:tr h="603899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Wav2Lip - GAN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000">
                          <a:effectLst/>
                        </a:rPr>
                        <a:t>3,12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05186150"/>
                  </a:ext>
                </a:extLst>
              </a:tr>
              <a:tr h="603899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SadTalker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3</a:t>
                      </a:r>
                      <a:r>
                        <a:rPr lang="uk-UA" sz="2000">
                          <a:effectLst/>
                        </a:rPr>
                        <a:t>,21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81285620"/>
                  </a:ext>
                </a:extLst>
              </a:tr>
              <a:tr h="603899"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DINet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450215"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uk-UA" sz="2000" dirty="0">
                          <a:effectLst/>
                        </a:rPr>
                        <a:t>3,02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97313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69980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268925" y="-15299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 err="1" smtClean="0"/>
              <a:t>Ана</a:t>
            </a:r>
            <a:r>
              <a:rPr lang="uk-UA" sz="3200" dirty="0" smtClean="0"/>
              <a:t>ліз отриманих результатів</a:t>
            </a:r>
            <a:endParaRPr sz="3200" dirty="0"/>
          </a:p>
        </p:txBody>
      </p:sp>
      <p:sp>
        <p:nvSpPr>
          <p:cNvPr id="121" name="Google Shape;121;p21"/>
          <p:cNvSpPr txBox="1">
            <a:spLocks noGrp="1"/>
          </p:cNvSpPr>
          <p:nvPr>
            <p:ph type="body" idx="1"/>
          </p:nvPr>
        </p:nvSpPr>
        <p:spPr>
          <a:xfrm>
            <a:off x="198434" y="841901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lvl="0"/>
            <a:r>
              <a:rPr lang="ru-RU" dirty="0"/>
              <a:t>Для </a:t>
            </a:r>
            <a:r>
              <a:rPr lang="ru-RU" dirty="0" err="1"/>
              <a:t>отримання</a:t>
            </a:r>
            <a:r>
              <a:rPr lang="ru-RU" dirty="0"/>
              <a:t> </a:t>
            </a:r>
            <a:r>
              <a:rPr lang="ru-RU" dirty="0" err="1"/>
              <a:t>кращого</a:t>
            </a:r>
            <a:r>
              <a:rPr lang="ru-RU" dirty="0"/>
              <a:t> результату </a:t>
            </a:r>
            <a:r>
              <a:rPr lang="ru-RU" dirty="0" err="1"/>
              <a:t>слід</a:t>
            </a:r>
            <a:r>
              <a:rPr lang="ru-RU" dirty="0"/>
              <a:t> </a:t>
            </a:r>
            <a:r>
              <a:rPr lang="ru-RU" dirty="0" err="1"/>
              <a:t>обирати</a:t>
            </a:r>
            <a:r>
              <a:rPr lang="ru-RU" dirty="0"/>
              <a:t> </a:t>
            </a:r>
            <a:r>
              <a:rPr lang="ru-RU" dirty="0" err="1"/>
              <a:t>фотографії</a:t>
            </a:r>
            <a:r>
              <a:rPr lang="ru-RU" dirty="0"/>
              <a:t>, </a:t>
            </a:r>
            <a:r>
              <a:rPr lang="ru-RU" dirty="0" err="1"/>
              <a:t>зроблені</a:t>
            </a:r>
            <a:r>
              <a:rPr lang="ru-RU" dirty="0"/>
              <a:t> в </a:t>
            </a:r>
            <a:r>
              <a:rPr lang="ru-RU" dirty="0" err="1"/>
              <a:t>умовах</a:t>
            </a:r>
            <a:r>
              <a:rPr lang="ru-RU" dirty="0"/>
              <a:t> </a:t>
            </a:r>
            <a:r>
              <a:rPr lang="ru-RU" dirty="0" err="1"/>
              <a:t>м’якого</a:t>
            </a:r>
            <a:r>
              <a:rPr lang="ru-RU" dirty="0"/>
              <a:t>, </a:t>
            </a:r>
            <a:r>
              <a:rPr lang="ru-RU" dirty="0" err="1"/>
              <a:t>розсіяного</a:t>
            </a:r>
            <a:r>
              <a:rPr lang="ru-RU" dirty="0"/>
              <a:t> </a:t>
            </a:r>
            <a:r>
              <a:rPr lang="ru-RU" dirty="0" err="1"/>
              <a:t>освітлення</a:t>
            </a:r>
            <a:r>
              <a:rPr lang="ru-RU" dirty="0"/>
              <a:t> без </a:t>
            </a:r>
            <a:r>
              <a:rPr lang="ru-RU" dirty="0" err="1"/>
              <a:t>чітко</a:t>
            </a:r>
            <a:r>
              <a:rPr lang="ru-RU" dirty="0"/>
              <a:t> </a:t>
            </a:r>
            <a:r>
              <a:rPr lang="ru-RU" dirty="0" err="1"/>
              <a:t>виражених</a:t>
            </a:r>
            <a:r>
              <a:rPr lang="ru-RU" dirty="0"/>
              <a:t> </a:t>
            </a:r>
            <a:r>
              <a:rPr lang="ru-RU" dirty="0" err="1"/>
              <a:t>світлових</a:t>
            </a:r>
            <a:r>
              <a:rPr lang="ru-RU" dirty="0"/>
              <a:t> </a:t>
            </a:r>
            <a:r>
              <a:rPr lang="ru-RU" dirty="0" err="1"/>
              <a:t>плям</a:t>
            </a:r>
            <a:r>
              <a:rPr lang="ru-RU" dirty="0"/>
              <a:t> і </a:t>
            </a:r>
            <a:r>
              <a:rPr lang="ru-RU" dirty="0" err="1"/>
              <a:t>глибоких</a:t>
            </a:r>
            <a:r>
              <a:rPr lang="ru-RU" dirty="0"/>
              <a:t> </a:t>
            </a:r>
            <a:r>
              <a:rPr lang="ru-RU" dirty="0" err="1"/>
              <a:t>тіней</a:t>
            </a:r>
            <a:r>
              <a:rPr lang="ru-RU" dirty="0"/>
              <a:t>.</a:t>
            </a:r>
            <a:endParaRPr lang="en-US" dirty="0"/>
          </a:p>
          <a:p>
            <a:pPr lvl="0"/>
            <a:r>
              <a:rPr lang="ru-RU" dirty="0" err="1"/>
              <a:t>Оптимальним</a:t>
            </a:r>
            <a:r>
              <a:rPr lang="ru-RU" dirty="0"/>
              <a:t> </a:t>
            </a:r>
            <a:r>
              <a:rPr lang="ru-RU" dirty="0" err="1"/>
              <a:t>варіантом</a:t>
            </a:r>
            <a:r>
              <a:rPr lang="ru-RU" dirty="0"/>
              <a:t> є </a:t>
            </a:r>
            <a:r>
              <a:rPr lang="ru-RU" dirty="0" err="1"/>
              <a:t>зображення</a:t>
            </a:r>
            <a:r>
              <a:rPr lang="ru-RU" dirty="0"/>
              <a:t> у фронтальному </a:t>
            </a:r>
            <a:r>
              <a:rPr lang="ru-RU" dirty="0" err="1"/>
              <a:t>ракурсі</a:t>
            </a:r>
            <a:r>
              <a:rPr lang="ru-RU" dirty="0"/>
              <a:t>.</a:t>
            </a:r>
            <a:endParaRPr lang="en-US" dirty="0"/>
          </a:p>
          <a:p>
            <a:pPr lvl="0"/>
            <a:r>
              <a:rPr lang="ru-RU" dirty="0" err="1"/>
              <a:t>Необхідно</a:t>
            </a:r>
            <a:r>
              <a:rPr lang="ru-RU" dirty="0"/>
              <a:t> </a:t>
            </a:r>
            <a:r>
              <a:rPr lang="ru-RU" dirty="0" err="1"/>
              <a:t>використовувати</a:t>
            </a:r>
            <a:r>
              <a:rPr lang="ru-RU" dirty="0"/>
              <a:t> фото без будь-</a:t>
            </a:r>
            <a:r>
              <a:rPr lang="ru-RU" dirty="0" err="1"/>
              <a:t>яких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r>
              <a:rPr lang="ru-RU" dirty="0"/>
              <a:t>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частково</a:t>
            </a:r>
            <a:r>
              <a:rPr lang="ru-RU" dirty="0"/>
              <a:t> </a:t>
            </a:r>
            <a:r>
              <a:rPr lang="ru-RU" dirty="0" err="1"/>
              <a:t>перекривають</a:t>
            </a:r>
            <a:r>
              <a:rPr lang="ru-RU" dirty="0"/>
              <a:t> </a:t>
            </a:r>
            <a:r>
              <a:rPr lang="ru-RU" dirty="0" err="1"/>
              <a:t>обличчя</a:t>
            </a:r>
            <a:r>
              <a:rPr lang="ru-RU" dirty="0"/>
              <a:t>.</a:t>
            </a:r>
            <a:endParaRPr lang="en-US" dirty="0"/>
          </a:p>
          <a:p>
            <a:pPr lvl="0"/>
            <a:r>
              <a:rPr lang="ru-RU" dirty="0" err="1"/>
              <a:t>Важливо</a:t>
            </a:r>
            <a:r>
              <a:rPr lang="ru-RU" dirty="0"/>
              <a:t> </a:t>
            </a:r>
            <a:r>
              <a:rPr lang="ru-RU" dirty="0" err="1"/>
              <a:t>враховувати</a:t>
            </a:r>
            <a:r>
              <a:rPr lang="ru-RU" dirty="0"/>
              <a:t>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під</a:t>
            </a:r>
            <a:r>
              <a:rPr lang="ru-RU" dirty="0"/>
              <a:t> час </a:t>
            </a:r>
            <a:r>
              <a:rPr lang="ru-RU" dirty="0" err="1"/>
              <a:t>генерації</a:t>
            </a:r>
            <a:r>
              <a:rPr lang="ru-RU" dirty="0"/>
              <a:t> </a:t>
            </a:r>
            <a:r>
              <a:rPr lang="ru-RU" dirty="0" err="1"/>
              <a:t>напрям</a:t>
            </a:r>
            <a:r>
              <a:rPr lang="ru-RU" dirty="0"/>
              <a:t> </a:t>
            </a:r>
            <a:r>
              <a:rPr lang="ru-RU" dirty="0" err="1"/>
              <a:t>погляду</a:t>
            </a:r>
            <a:r>
              <a:rPr lang="ru-RU" dirty="0"/>
              <a:t> </a:t>
            </a:r>
            <a:r>
              <a:rPr lang="ru-RU" dirty="0" err="1"/>
              <a:t>визначається</a:t>
            </a:r>
            <a:r>
              <a:rPr lang="ru-RU" dirty="0"/>
              <a:t> за </a:t>
            </a:r>
            <a:r>
              <a:rPr lang="ru-RU" dirty="0" err="1"/>
              <a:t>орієнтацією</a:t>
            </a:r>
            <a:r>
              <a:rPr lang="ru-RU" dirty="0"/>
              <a:t> </a:t>
            </a:r>
            <a:r>
              <a:rPr lang="ru-RU" dirty="0" err="1"/>
              <a:t>голови</a:t>
            </a:r>
            <a:r>
              <a:rPr lang="ru-RU" dirty="0"/>
              <a:t>, а не </a:t>
            </a:r>
            <a:r>
              <a:rPr lang="ru-RU" dirty="0" err="1"/>
              <a:t>положенням</a:t>
            </a:r>
            <a:r>
              <a:rPr lang="ru-RU" dirty="0"/>
              <a:t> очей на </a:t>
            </a:r>
            <a:r>
              <a:rPr lang="ru-RU" dirty="0" err="1"/>
              <a:t>оригінальному</a:t>
            </a:r>
            <a:r>
              <a:rPr lang="ru-RU" dirty="0"/>
              <a:t> фото.</a:t>
            </a:r>
            <a:endParaRPr lang="en-US" dirty="0"/>
          </a:p>
          <a:p>
            <a:pPr lvl="0"/>
            <a:r>
              <a:rPr lang="ru-RU" dirty="0"/>
              <a:t>При </a:t>
            </a:r>
            <a:r>
              <a:rPr lang="ru-RU" dirty="0" err="1"/>
              <a:t>роботі</a:t>
            </a:r>
            <a:r>
              <a:rPr lang="ru-RU" dirty="0"/>
              <a:t> з </a:t>
            </a:r>
            <a:r>
              <a:rPr lang="ru-RU" dirty="0" err="1"/>
              <a:t>неживими</a:t>
            </a:r>
            <a:r>
              <a:rPr lang="ru-RU" dirty="0"/>
              <a:t> </a:t>
            </a:r>
            <a:r>
              <a:rPr lang="ru-RU" dirty="0" err="1"/>
              <a:t>або</a:t>
            </a:r>
            <a:r>
              <a:rPr lang="ru-RU" dirty="0"/>
              <a:t> </a:t>
            </a:r>
            <a:r>
              <a:rPr lang="ru-RU" dirty="0" err="1"/>
              <a:t>стилізованими</a:t>
            </a:r>
            <a:r>
              <a:rPr lang="ru-RU" dirty="0"/>
              <a:t> </a:t>
            </a:r>
            <a:r>
              <a:rPr lang="ru-RU" dirty="0" err="1"/>
              <a:t>зображеннями</a:t>
            </a:r>
            <a:r>
              <a:rPr lang="ru-RU" dirty="0"/>
              <a:t> </a:t>
            </a:r>
            <a:r>
              <a:rPr lang="ru-RU" dirty="0" err="1"/>
              <a:t>слід</a:t>
            </a:r>
            <a:r>
              <a:rPr lang="ru-RU" dirty="0"/>
              <a:t> </a:t>
            </a:r>
            <a:r>
              <a:rPr lang="ru-RU" dirty="0" err="1"/>
              <a:t>зважати</a:t>
            </a:r>
            <a:r>
              <a:rPr lang="ru-RU" dirty="0"/>
              <a:t> на </a:t>
            </a:r>
            <a:r>
              <a:rPr lang="ru-RU" dirty="0" err="1"/>
              <a:t>можливу</a:t>
            </a:r>
            <a:r>
              <a:rPr lang="ru-RU" dirty="0"/>
              <a:t> </a:t>
            </a:r>
            <a:r>
              <a:rPr lang="ru-RU" dirty="0" err="1"/>
              <a:t>появу</a:t>
            </a:r>
            <a:r>
              <a:rPr lang="ru-RU" dirty="0"/>
              <a:t> </a:t>
            </a:r>
            <a:r>
              <a:rPr lang="ru-RU" dirty="0" err="1"/>
              <a:t>ефекту</a:t>
            </a:r>
            <a:r>
              <a:rPr lang="ru-RU" dirty="0"/>
              <a:t> «</a:t>
            </a:r>
            <a:r>
              <a:rPr lang="ru-RU" dirty="0" err="1"/>
              <a:t>зловісної</a:t>
            </a:r>
            <a:r>
              <a:rPr lang="ru-RU" dirty="0"/>
              <a:t> </a:t>
            </a:r>
            <a:r>
              <a:rPr lang="ru-RU" dirty="0" err="1"/>
              <a:t>долини</a:t>
            </a:r>
            <a:r>
              <a:rPr lang="ru-RU" dirty="0"/>
              <a:t>», коли </a:t>
            </a:r>
            <a:r>
              <a:rPr lang="ru-RU" dirty="0" err="1"/>
              <a:t>згенероване</a:t>
            </a:r>
            <a:r>
              <a:rPr lang="ru-RU" dirty="0"/>
              <a:t> </a:t>
            </a:r>
            <a:r>
              <a:rPr lang="ru-RU" dirty="0" err="1"/>
              <a:t>відео</a:t>
            </a:r>
            <a:r>
              <a:rPr lang="ru-RU" dirty="0"/>
              <a:t> </a:t>
            </a:r>
            <a:r>
              <a:rPr lang="ru-RU" dirty="0" err="1"/>
              <a:t>виглядає</a:t>
            </a:r>
            <a:r>
              <a:rPr lang="ru-RU" dirty="0"/>
              <a:t> </a:t>
            </a:r>
            <a:r>
              <a:rPr lang="ru-RU" dirty="0" err="1"/>
              <a:t>неприродно</a:t>
            </a:r>
            <a:r>
              <a:rPr lang="ru-RU" dirty="0"/>
              <a:t>.</a:t>
            </a:r>
            <a:endParaRPr lang="en-US" dirty="0"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800C66-AABB-EFA8-12F4-0C56A1243712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15</a:t>
            </a:fld>
            <a:endParaRPr lang="uk-UA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268925" y="-152998"/>
            <a:ext cx="8520600" cy="7036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lvl="0"/>
            <a:r>
              <a:rPr lang="ru-RU" sz="3200" dirty="0" err="1"/>
              <a:t>Ана</a:t>
            </a:r>
            <a:r>
              <a:rPr lang="uk-UA" sz="3200" dirty="0"/>
              <a:t>ліз отриманих результатів</a:t>
            </a:r>
            <a:endParaRPr sz="3200" dirty="0"/>
          </a:p>
        </p:txBody>
      </p:sp>
      <p:sp>
        <p:nvSpPr>
          <p:cNvPr id="121" name="Google Shape;121;p21"/>
          <p:cNvSpPr txBox="1">
            <a:spLocks noGrp="1"/>
          </p:cNvSpPr>
          <p:nvPr>
            <p:ph type="body" idx="1"/>
          </p:nvPr>
        </p:nvSpPr>
        <p:spPr>
          <a:xfrm>
            <a:off x="117154" y="550648"/>
            <a:ext cx="9026846" cy="38088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1500" dirty="0" err="1"/>
              <a:t>Слід</a:t>
            </a:r>
            <a:r>
              <a:rPr lang="ru-RU" sz="1500" dirty="0"/>
              <a:t> </a:t>
            </a:r>
            <a:r>
              <a:rPr lang="ru-RU" sz="1500" dirty="0" err="1"/>
              <a:t>звертати</a:t>
            </a:r>
            <a:r>
              <a:rPr lang="ru-RU" sz="1500" dirty="0"/>
              <a:t> </a:t>
            </a:r>
            <a:r>
              <a:rPr lang="ru-RU" sz="1500" dirty="0" err="1"/>
              <a:t>увагу</a:t>
            </a:r>
            <a:r>
              <a:rPr lang="ru-RU" sz="1500" dirty="0"/>
              <a:t> на </a:t>
            </a:r>
            <a:r>
              <a:rPr lang="ru-RU" sz="1500" dirty="0" err="1"/>
              <a:t>дрібні</a:t>
            </a:r>
            <a:r>
              <a:rPr lang="ru-RU" sz="1500" dirty="0"/>
              <a:t> </a:t>
            </a:r>
            <a:r>
              <a:rPr lang="ru-RU" sz="1500" dirty="0" err="1"/>
              <a:t>індивідуальні</a:t>
            </a:r>
            <a:r>
              <a:rPr lang="ru-RU" sz="1500" dirty="0"/>
              <a:t> </a:t>
            </a:r>
            <a:r>
              <a:rPr lang="ru-RU" sz="1500" dirty="0" err="1"/>
              <a:t>особливості</a:t>
            </a:r>
            <a:r>
              <a:rPr lang="ru-RU" sz="1500" dirty="0"/>
              <a:t> </a:t>
            </a:r>
            <a:r>
              <a:rPr lang="ru-RU" sz="1500" dirty="0" err="1"/>
              <a:t>шкіри</a:t>
            </a:r>
            <a:r>
              <a:rPr lang="ru-RU" sz="1500" dirty="0"/>
              <a:t>, як-от </a:t>
            </a:r>
            <a:r>
              <a:rPr lang="ru-RU" sz="1500" dirty="0" err="1"/>
              <a:t>родимки</a:t>
            </a:r>
            <a:r>
              <a:rPr lang="ru-RU" sz="1500" dirty="0"/>
              <a:t> </a:t>
            </a:r>
            <a:r>
              <a:rPr lang="ru-RU" sz="1500" dirty="0" err="1"/>
              <a:t>чи</a:t>
            </a:r>
            <a:r>
              <a:rPr lang="ru-RU" sz="1500" dirty="0"/>
              <a:t> веснянки, особливо </a:t>
            </a:r>
            <a:r>
              <a:rPr lang="ru-RU" sz="1500" dirty="0" err="1"/>
              <a:t>якщо</a:t>
            </a:r>
            <a:r>
              <a:rPr lang="ru-RU" sz="1500" dirty="0"/>
              <a:t> </a:t>
            </a:r>
            <a:r>
              <a:rPr lang="ru-RU" sz="1500" dirty="0" err="1"/>
              <a:t>відомо</a:t>
            </a:r>
            <a:r>
              <a:rPr lang="ru-RU" sz="1500" dirty="0"/>
              <a:t>, </a:t>
            </a:r>
            <a:r>
              <a:rPr lang="ru-RU" sz="1500" dirty="0" err="1"/>
              <a:t>що</a:t>
            </a:r>
            <a:r>
              <a:rPr lang="ru-RU" sz="1500" dirty="0"/>
              <a:t> вони </a:t>
            </a:r>
            <a:r>
              <a:rPr lang="ru-RU" sz="1500" dirty="0" err="1"/>
              <a:t>наявні</a:t>
            </a:r>
            <a:r>
              <a:rPr lang="ru-RU" sz="1500" dirty="0"/>
              <a:t> у </a:t>
            </a:r>
            <a:r>
              <a:rPr lang="ru-RU" sz="1500" dirty="0" err="1"/>
              <a:t>людини</a:t>
            </a:r>
            <a:r>
              <a:rPr lang="ru-RU" sz="1500" dirty="0"/>
              <a:t> на фото.</a:t>
            </a:r>
            <a:endParaRPr lang="en-US" sz="1500" dirty="0"/>
          </a:p>
          <a:p>
            <a:pPr lvl="0"/>
            <a:r>
              <a:rPr lang="ru-RU" sz="1500" dirty="0" err="1"/>
              <a:t>Повна</a:t>
            </a:r>
            <a:r>
              <a:rPr lang="ru-RU" sz="1500" dirty="0"/>
              <a:t> </a:t>
            </a:r>
            <a:r>
              <a:rPr lang="ru-RU" sz="1500" dirty="0" err="1"/>
              <a:t>нерухомість</a:t>
            </a:r>
            <a:r>
              <a:rPr lang="ru-RU" sz="1500" dirty="0"/>
              <a:t> </a:t>
            </a:r>
            <a:r>
              <a:rPr lang="ru-RU" sz="1500" dirty="0" err="1"/>
              <a:t>тіла</a:t>
            </a:r>
            <a:r>
              <a:rPr lang="ru-RU" sz="1500" dirty="0"/>
              <a:t> </a:t>
            </a:r>
            <a:r>
              <a:rPr lang="ru-RU" sz="1500" dirty="0" err="1"/>
              <a:t>або</a:t>
            </a:r>
            <a:r>
              <a:rPr lang="ru-RU" sz="1500" dirty="0"/>
              <a:t>, </a:t>
            </a:r>
            <a:r>
              <a:rPr lang="ru-RU" sz="1500" dirty="0" err="1"/>
              <a:t>навпаки</a:t>
            </a:r>
            <a:r>
              <a:rPr lang="ru-RU" sz="1500" dirty="0"/>
              <a:t>, </a:t>
            </a:r>
            <a:r>
              <a:rPr lang="ru-RU" sz="1500" dirty="0" err="1"/>
              <a:t>надмірно</a:t>
            </a:r>
            <a:r>
              <a:rPr lang="ru-RU" sz="1500" dirty="0"/>
              <a:t> </a:t>
            </a:r>
            <a:r>
              <a:rPr lang="ru-RU" sz="1500" dirty="0" err="1"/>
              <a:t>активні</a:t>
            </a:r>
            <a:r>
              <a:rPr lang="ru-RU" sz="1500" dirty="0"/>
              <a:t> </a:t>
            </a:r>
            <a:r>
              <a:rPr lang="ru-RU" sz="1500" dirty="0" err="1"/>
              <a:t>рухи</a:t>
            </a:r>
            <a:r>
              <a:rPr lang="ru-RU" sz="1500" dirty="0"/>
              <a:t> </a:t>
            </a:r>
            <a:r>
              <a:rPr lang="ru-RU" sz="1500" dirty="0" err="1"/>
              <a:t>можуть</a:t>
            </a:r>
            <a:r>
              <a:rPr lang="ru-RU" sz="1500" dirty="0"/>
              <a:t> </a:t>
            </a:r>
            <a:r>
              <a:rPr lang="ru-RU" sz="1500" dirty="0" err="1"/>
              <a:t>свідчити</a:t>
            </a:r>
            <a:r>
              <a:rPr lang="ru-RU" sz="1500" dirty="0"/>
              <a:t> про </a:t>
            </a:r>
            <a:r>
              <a:rPr lang="ru-RU" sz="1500" dirty="0" err="1"/>
              <a:t>штучність</a:t>
            </a:r>
            <a:r>
              <a:rPr lang="ru-RU" sz="1500" dirty="0"/>
              <a:t> </a:t>
            </a:r>
            <a:r>
              <a:rPr lang="ru-RU" sz="1500" dirty="0" err="1"/>
              <a:t>відео</a:t>
            </a:r>
            <a:r>
              <a:rPr lang="ru-RU" sz="1500" dirty="0"/>
              <a:t>.</a:t>
            </a:r>
            <a:endParaRPr lang="en-US" sz="1500" dirty="0"/>
          </a:p>
          <a:p>
            <a:pPr lvl="0"/>
            <a:r>
              <a:rPr lang="ru-RU" sz="1500" dirty="0" err="1"/>
              <a:t>Присутність</a:t>
            </a:r>
            <a:r>
              <a:rPr lang="ru-RU" sz="1500" dirty="0"/>
              <a:t> </a:t>
            </a:r>
            <a:r>
              <a:rPr lang="ru-RU" sz="1500" dirty="0" err="1"/>
              <a:t>яскравого</a:t>
            </a:r>
            <a:r>
              <a:rPr lang="ru-RU" sz="1500" dirty="0"/>
              <a:t> та контрастного </a:t>
            </a:r>
            <a:r>
              <a:rPr lang="ru-RU" sz="1500" dirty="0" err="1"/>
              <a:t>освітлення</a:t>
            </a:r>
            <a:r>
              <a:rPr lang="ru-RU" sz="1500" dirty="0"/>
              <a:t> з </a:t>
            </a:r>
            <a:r>
              <a:rPr lang="ru-RU" sz="1500" dirty="0" err="1"/>
              <a:t>глибокими</a:t>
            </a:r>
            <a:r>
              <a:rPr lang="ru-RU" sz="1500" dirty="0"/>
              <a:t> </a:t>
            </a:r>
            <a:r>
              <a:rPr lang="ru-RU" sz="1500" dirty="0" err="1"/>
              <a:t>тінями</a:t>
            </a:r>
            <a:r>
              <a:rPr lang="ru-RU" sz="1500" dirty="0"/>
              <a:t> часто </a:t>
            </a:r>
            <a:r>
              <a:rPr lang="ru-RU" sz="1500" dirty="0" err="1"/>
              <a:t>вказує</a:t>
            </a:r>
            <a:r>
              <a:rPr lang="ru-RU" sz="1500" dirty="0"/>
              <a:t> на </a:t>
            </a:r>
            <a:r>
              <a:rPr lang="ru-RU" sz="1500" dirty="0" err="1"/>
              <a:t>реальність</a:t>
            </a:r>
            <a:r>
              <a:rPr lang="ru-RU" sz="1500" dirty="0"/>
              <a:t> </a:t>
            </a:r>
            <a:r>
              <a:rPr lang="ru-RU" sz="1500" dirty="0" err="1"/>
              <a:t>зйомки</a:t>
            </a:r>
            <a:r>
              <a:rPr lang="ru-RU" sz="1500" dirty="0"/>
              <a:t>.</a:t>
            </a:r>
            <a:endParaRPr lang="en-US" sz="1500" dirty="0"/>
          </a:p>
          <a:p>
            <a:pPr lvl="0"/>
            <a:r>
              <a:rPr lang="ru-RU" sz="1500" dirty="0" err="1"/>
              <a:t>Зображення</a:t>
            </a:r>
            <a:r>
              <a:rPr lang="ru-RU" sz="1500" dirty="0"/>
              <a:t>, </a:t>
            </a:r>
            <a:r>
              <a:rPr lang="ru-RU" sz="1500" dirty="0" err="1"/>
              <a:t>зроблені</a:t>
            </a:r>
            <a:r>
              <a:rPr lang="ru-RU" sz="1500" dirty="0"/>
              <a:t> </a:t>
            </a:r>
            <a:r>
              <a:rPr lang="ru-RU" sz="1500" dirty="0" err="1"/>
              <a:t>під</a:t>
            </a:r>
            <a:r>
              <a:rPr lang="ru-RU" sz="1500" dirty="0"/>
              <a:t> </a:t>
            </a:r>
            <a:r>
              <a:rPr lang="ru-RU" sz="1500" dirty="0" err="1"/>
              <a:t>нестандартними</a:t>
            </a:r>
            <a:r>
              <a:rPr lang="ru-RU" sz="1500" dirty="0"/>
              <a:t> ракурсами (</a:t>
            </a:r>
            <a:r>
              <a:rPr lang="ru-RU" sz="1500" dirty="0" err="1"/>
              <a:t>наприклад</a:t>
            </a:r>
            <a:r>
              <a:rPr lang="ru-RU" sz="1500" dirty="0"/>
              <a:t>, </a:t>
            </a:r>
            <a:r>
              <a:rPr lang="ru-RU" sz="1500" dirty="0" err="1"/>
              <a:t>зверху</a:t>
            </a:r>
            <a:r>
              <a:rPr lang="ru-RU" sz="1500" dirty="0"/>
              <a:t> </a:t>
            </a:r>
            <a:r>
              <a:rPr lang="ru-RU" sz="1500" dirty="0" err="1"/>
              <a:t>або</a:t>
            </a:r>
            <a:r>
              <a:rPr lang="ru-RU" sz="1500" dirty="0"/>
              <a:t> </a:t>
            </a:r>
            <a:r>
              <a:rPr lang="ru-RU" sz="1500" dirty="0" err="1"/>
              <a:t>знизу</a:t>
            </a:r>
            <a:r>
              <a:rPr lang="ru-RU" sz="1500" dirty="0"/>
              <a:t>), </a:t>
            </a:r>
            <a:r>
              <a:rPr lang="ru-RU" sz="1500" dirty="0" err="1"/>
              <a:t>складніше</a:t>
            </a:r>
            <a:r>
              <a:rPr lang="ru-RU" sz="1500" dirty="0"/>
              <a:t> </a:t>
            </a:r>
            <a:r>
              <a:rPr lang="ru-RU" sz="1500" dirty="0" err="1"/>
              <a:t>згенерувати</a:t>
            </a:r>
            <a:r>
              <a:rPr lang="ru-RU" sz="1500" dirty="0"/>
              <a:t>, тому </a:t>
            </a:r>
            <a:r>
              <a:rPr lang="ru-RU" sz="1500" dirty="0" err="1"/>
              <a:t>такі</a:t>
            </a:r>
            <a:r>
              <a:rPr lang="ru-RU" sz="1500" dirty="0"/>
              <a:t> </a:t>
            </a:r>
            <a:r>
              <a:rPr lang="ru-RU" sz="1500" dirty="0" err="1"/>
              <a:t>ракурси</a:t>
            </a:r>
            <a:r>
              <a:rPr lang="ru-RU" sz="1500" dirty="0"/>
              <a:t> </a:t>
            </a:r>
            <a:r>
              <a:rPr lang="ru-RU" sz="1500" dirty="0" err="1"/>
              <a:t>можуть</a:t>
            </a:r>
            <a:r>
              <a:rPr lang="ru-RU" sz="1500" dirty="0"/>
              <a:t> </a:t>
            </a:r>
            <a:r>
              <a:rPr lang="ru-RU" sz="1500" dirty="0" err="1"/>
              <a:t>підтверджувати</a:t>
            </a:r>
            <a:r>
              <a:rPr lang="ru-RU" sz="1500" dirty="0"/>
              <a:t> </a:t>
            </a:r>
            <a:r>
              <a:rPr lang="ru-RU" sz="1500" dirty="0" err="1"/>
              <a:t>справжність</a:t>
            </a:r>
            <a:r>
              <a:rPr lang="ru-RU" sz="1500" dirty="0"/>
              <a:t> </a:t>
            </a:r>
            <a:r>
              <a:rPr lang="ru-RU" sz="1500" dirty="0" err="1"/>
              <a:t>медіа</a:t>
            </a:r>
            <a:r>
              <a:rPr lang="ru-RU" sz="1500" dirty="0"/>
              <a:t>.</a:t>
            </a:r>
            <a:endParaRPr lang="en-US" sz="1500" dirty="0"/>
          </a:p>
          <a:p>
            <a:pPr lvl="0"/>
            <a:r>
              <a:rPr lang="ru-RU" sz="1500" dirty="0" err="1"/>
              <a:t>Наявність</a:t>
            </a:r>
            <a:r>
              <a:rPr lang="ru-RU" sz="1500" dirty="0"/>
              <a:t> </a:t>
            </a:r>
            <a:r>
              <a:rPr lang="ru-RU" sz="1500" dirty="0" err="1"/>
              <a:t>об’єктів</a:t>
            </a:r>
            <a:r>
              <a:rPr lang="ru-RU" sz="1500" dirty="0"/>
              <a:t>, </a:t>
            </a:r>
            <a:r>
              <a:rPr lang="ru-RU" sz="1500" dirty="0" err="1"/>
              <a:t>що</a:t>
            </a:r>
            <a:r>
              <a:rPr lang="ru-RU" sz="1500" dirty="0"/>
              <a:t> </a:t>
            </a:r>
            <a:r>
              <a:rPr lang="ru-RU" sz="1500" dirty="0" err="1"/>
              <a:t>частково</a:t>
            </a:r>
            <a:r>
              <a:rPr lang="ru-RU" sz="1500" dirty="0"/>
              <a:t> </a:t>
            </a:r>
            <a:r>
              <a:rPr lang="ru-RU" sz="1500" dirty="0" err="1"/>
              <a:t>закривають</a:t>
            </a:r>
            <a:r>
              <a:rPr lang="ru-RU" sz="1500" dirty="0"/>
              <a:t> </a:t>
            </a:r>
            <a:r>
              <a:rPr lang="ru-RU" sz="1500" dirty="0" err="1"/>
              <a:t>обличчя</a:t>
            </a:r>
            <a:r>
              <a:rPr lang="ru-RU" sz="1500" dirty="0"/>
              <a:t>, як-от рука, </a:t>
            </a:r>
            <a:r>
              <a:rPr lang="ru-RU" sz="1500" dirty="0" err="1"/>
              <a:t>волосся</a:t>
            </a:r>
            <a:r>
              <a:rPr lang="ru-RU" sz="1500" dirty="0"/>
              <a:t> </a:t>
            </a:r>
            <a:r>
              <a:rPr lang="ru-RU" sz="1500" dirty="0" err="1"/>
              <a:t>або</a:t>
            </a:r>
            <a:r>
              <a:rPr lang="ru-RU" sz="1500" dirty="0"/>
              <a:t> </a:t>
            </a:r>
            <a:r>
              <a:rPr lang="ru-RU" sz="1500" dirty="0" err="1"/>
              <a:t>сторонні</a:t>
            </a:r>
            <a:r>
              <a:rPr lang="ru-RU" sz="1500" dirty="0"/>
              <a:t> </a:t>
            </a:r>
            <a:r>
              <a:rPr lang="ru-RU" sz="1500" dirty="0" err="1"/>
              <a:t>предмети</a:t>
            </a:r>
            <a:r>
              <a:rPr lang="ru-RU" sz="1500" dirty="0"/>
              <a:t>, </a:t>
            </a:r>
            <a:r>
              <a:rPr lang="ru-RU" sz="1500" dirty="0" err="1"/>
              <a:t>ускладнює</a:t>
            </a:r>
            <a:r>
              <a:rPr lang="ru-RU" sz="1500" dirty="0"/>
              <a:t> </a:t>
            </a:r>
            <a:r>
              <a:rPr lang="ru-RU" sz="1500" dirty="0" err="1"/>
              <a:t>генерацію</a:t>
            </a:r>
            <a:r>
              <a:rPr lang="ru-RU" sz="1500" dirty="0"/>
              <a:t> та </a:t>
            </a:r>
            <a:r>
              <a:rPr lang="ru-RU" sz="1500" dirty="0" err="1"/>
              <a:t>слугує</a:t>
            </a:r>
            <a:r>
              <a:rPr lang="ru-RU" sz="1500" dirty="0"/>
              <a:t> </a:t>
            </a:r>
            <a:r>
              <a:rPr lang="ru-RU" sz="1500" dirty="0" err="1"/>
              <a:t>додатковим</a:t>
            </a:r>
            <a:r>
              <a:rPr lang="ru-RU" sz="1500" dirty="0"/>
              <a:t> </a:t>
            </a:r>
            <a:r>
              <a:rPr lang="ru-RU" sz="1500" dirty="0" err="1"/>
              <a:t>критерієм</a:t>
            </a:r>
            <a:r>
              <a:rPr lang="ru-RU" sz="1500" dirty="0"/>
              <a:t> </a:t>
            </a:r>
            <a:r>
              <a:rPr lang="ru-RU" sz="1500" dirty="0" err="1"/>
              <a:t>справжності</a:t>
            </a:r>
            <a:r>
              <a:rPr lang="ru-RU" sz="1500" dirty="0"/>
              <a:t> </a:t>
            </a:r>
            <a:r>
              <a:rPr lang="ru-RU" sz="1500" dirty="0" err="1"/>
              <a:t>відео</a:t>
            </a:r>
            <a:r>
              <a:rPr lang="ru-RU" sz="1500" dirty="0"/>
              <a:t>.</a:t>
            </a:r>
            <a:endParaRPr lang="en-US" sz="1500" dirty="0"/>
          </a:p>
          <a:p>
            <a:pPr lvl="0"/>
            <a:r>
              <a:rPr lang="ru-RU" sz="1500" dirty="0" err="1"/>
              <a:t>Зміна</a:t>
            </a:r>
            <a:r>
              <a:rPr lang="ru-RU" sz="1500" dirty="0"/>
              <a:t> </a:t>
            </a:r>
            <a:r>
              <a:rPr lang="ru-RU" sz="1500" dirty="0" err="1"/>
              <a:t>або</a:t>
            </a:r>
            <a:r>
              <a:rPr lang="ru-RU" sz="1500" dirty="0"/>
              <a:t> </a:t>
            </a:r>
            <a:r>
              <a:rPr lang="ru-RU" sz="1500" dirty="0" err="1"/>
              <a:t>спотворення</a:t>
            </a:r>
            <a:r>
              <a:rPr lang="ru-RU" sz="1500" dirty="0"/>
              <a:t> </a:t>
            </a:r>
            <a:r>
              <a:rPr lang="ru-RU" sz="1500" dirty="0" err="1"/>
              <a:t>геометрично</a:t>
            </a:r>
            <a:r>
              <a:rPr lang="ru-RU" sz="1500" dirty="0"/>
              <a:t> </a:t>
            </a:r>
            <a:r>
              <a:rPr lang="ru-RU" sz="1500" dirty="0" err="1"/>
              <a:t>правильних</a:t>
            </a:r>
            <a:r>
              <a:rPr lang="ru-RU" sz="1500" dirty="0"/>
              <a:t> форм, </a:t>
            </a:r>
            <a:r>
              <a:rPr lang="ru-RU" sz="1500" dirty="0" err="1"/>
              <a:t>наприклад</a:t>
            </a:r>
            <a:r>
              <a:rPr lang="ru-RU" sz="1500" dirty="0"/>
              <a:t>, </a:t>
            </a:r>
            <a:r>
              <a:rPr lang="ru-RU" sz="1500" dirty="0" err="1"/>
              <a:t>сережок</a:t>
            </a:r>
            <a:r>
              <a:rPr lang="ru-RU" sz="1500" dirty="0"/>
              <a:t>, </a:t>
            </a:r>
            <a:r>
              <a:rPr lang="ru-RU" sz="1500" dirty="0" err="1"/>
              <a:t>може</a:t>
            </a:r>
            <a:r>
              <a:rPr lang="ru-RU" sz="1500" dirty="0"/>
              <a:t> </a:t>
            </a:r>
            <a:r>
              <a:rPr lang="ru-RU" sz="1500" dirty="0" err="1"/>
              <a:t>вказувати</a:t>
            </a:r>
            <a:r>
              <a:rPr lang="ru-RU" sz="1500" dirty="0"/>
              <a:t> на </a:t>
            </a:r>
            <a:r>
              <a:rPr lang="ru-RU" sz="1500" dirty="0" err="1"/>
              <a:t>синтетичне</a:t>
            </a:r>
            <a:r>
              <a:rPr lang="ru-RU" sz="1500" dirty="0"/>
              <a:t> </a:t>
            </a:r>
            <a:r>
              <a:rPr lang="ru-RU" sz="1500" dirty="0" err="1"/>
              <a:t>походження</a:t>
            </a:r>
            <a:r>
              <a:rPr lang="ru-RU" sz="1500" dirty="0"/>
              <a:t> </a:t>
            </a:r>
            <a:r>
              <a:rPr lang="ru-RU" sz="1500" dirty="0" err="1"/>
              <a:t>відео</a:t>
            </a:r>
            <a:r>
              <a:rPr lang="ru-RU" sz="1500" dirty="0"/>
              <a:t>.</a:t>
            </a:r>
            <a:endParaRPr lang="en-US" sz="1500" dirty="0"/>
          </a:p>
          <a:p>
            <a:pPr lvl="0"/>
            <a:r>
              <a:rPr lang="ru-RU" sz="1500" dirty="0" err="1"/>
              <a:t>Варто</a:t>
            </a:r>
            <a:r>
              <a:rPr lang="ru-RU" sz="1500" dirty="0"/>
              <a:t> </a:t>
            </a:r>
            <a:r>
              <a:rPr lang="ru-RU" sz="1500" dirty="0" err="1"/>
              <a:t>уважно</a:t>
            </a:r>
            <a:r>
              <a:rPr lang="ru-RU" sz="1500" dirty="0"/>
              <a:t> </a:t>
            </a:r>
            <a:r>
              <a:rPr lang="ru-RU" sz="1500" dirty="0" err="1"/>
              <a:t>оцінювати</a:t>
            </a:r>
            <a:r>
              <a:rPr lang="ru-RU" sz="1500" dirty="0"/>
              <a:t> </a:t>
            </a:r>
            <a:r>
              <a:rPr lang="ru-RU" sz="1500" dirty="0" err="1"/>
              <a:t>сталість</a:t>
            </a:r>
            <a:r>
              <a:rPr lang="ru-RU" sz="1500" dirty="0"/>
              <a:t> рис </a:t>
            </a:r>
            <a:r>
              <a:rPr lang="ru-RU" sz="1500" dirty="0" err="1"/>
              <a:t>обличчя</a:t>
            </a:r>
            <a:r>
              <a:rPr lang="ru-RU" sz="1500" dirty="0"/>
              <a:t> та </a:t>
            </a:r>
            <a:r>
              <a:rPr lang="ru-RU" sz="1500" dirty="0" err="1"/>
              <a:t>загальних</a:t>
            </a:r>
            <a:r>
              <a:rPr lang="ru-RU" sz="1500" dirty="0"/>
              <a:t> </a:t>
            </a:r>
            <a:r>
              <a:rPr lang="ru-RU" sz="1500" dirty="0" err="1"/>
              <a:t>пропорцій</a:t>
            </a:r>
            <a:r>
              <a:rPr lang="ru-RU" sz="1500" dirty="0"/>
              <a:t> як </a:t>
            </a:r>
            <a:r>
              <a:rPr lang="ru-RU" sz="1500" dirty="0" err="1"/>
              <a:t>порівняно</a:t>
            </a:r>
            <a:r>
              <a:rPr lang="ru-RU" sz="1500" dirty="0"/>
              <a:t> з </a:t>
            </a:r>
            <a:r>
              <a:rPr lang="ru-RU" sz="1500" dirty="0" err="1"/>
              <a:t>оригіналом</a:t>
            </a:r>
            <a:r>
              <a:rPr lang="ru-RU" sz="1500" dirty="0"/>
              <a:t>, так і </a:t>
            </a:r>
            <a:r>
              <a:rPr lang="ru-RU" sz="1500" dirty="0" err="1"/>
              <a:t>протягом</a:t>
            </a:r>
            <a:r>
              <a:rPr lang="ru-RU" sz="1500" dirty="0"/>
              <a:t> </a:t>
            </a:r>
            <a:r>
              <a:rPr lang="ru-RU" sz="1500" dirty="0" err="1"/>
              <a:t>усього</a:t>
            </a:r>
            <a:r>
              <a:rPr lang="ru-RU" sz="1500" dirty="0"/>
              <a:t> </a:t>
            </a:r>
            <a:r>
              <a:rPr lang="ru-RU" sz="1500" dirty="0" err="1"/>
              <a:t>відео</a:t>
            </a:r>
            <a:r>
              <a:rPr lang="ru-RU" sz="1500" dirty="0"/>
              <a:t> — </a:t>
            </a:r>
            <a:r>
              <a:rPr lang="ru-RU" sz="1500" dirty="0" err="1"/>
              <a:t>їхня</a:t>
            </a:r>
            <a:r>
              <a:rPr lang="ru-RU" sz="1500" dirty="0"/>
              <a:t> </a:t>
            </a:r>
            <a:r>
              <a:rPr lang="ru-RU" sz="1500" dirty="0" err="1"/>
              <a:t>варіативність</a:t>
            </a:r>
            <a:r>
              <a:rPr lang="ru-RU" sz="1500" dirty="0"/>
              <a:t> </a:t>
            </a:r>
            <a:r>
              <a:rPr lang="ru-RU" sz="1500" dirty="0" err="1"/>
              <a:t>свідчить</a:t>
            </a:r>
            <a:r>
              <a:rPr lang="ru-RU" sz="1500" dirty="0"/>
              <a:t> про </a:t>
            </a:r>
            <a:r>
              <a:rPr lang="ru-RU" sz="1500" dirty="0" err="1"/>
              <a:t>можливу</a:t>
            </a:r>
            <a:r>
              <a:rPr lang="ru-RU" sz="1500" dirty="0"/>
              <a:t> </a:t>
            </a:r>
            <a:r>
              <a:rPr lang="ru-RU" sz="1500" dirty="0" err="1"/>
              <a:t>генерацію</a:t>
            </a:r>
            <a:r>
              <a:rPr lang="ru-RU" sz="1500" dirty="0"/>
              <a:t>.</a:t>
            </a:r>
            <a:endParaRPr lang="en-US" sz="1500" dirty="0"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02731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8800C66-AABB-EFA8-12F4-0C56A1243712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16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5845240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>
            <a:spLocks noGrp="1"/>
          </p:cNvSpPr>
          <p:nvPr>
            <p:ph type="title"/>
          </p:nvPr>
        </p:nvSpPr>
        <p:spPr>
          <a:xfrm>
            <a:off x="311700" y="-35287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Підсумки </a:t>
            </a:r>
            <a:endParaRPr sz="3200" dirty="0"/>
          </a:p>
        </p:txBody>
      </p:sp>
      <p:sp>
        <p:nvSpPr>
          <p:cNvPr id="142" name="Google Shape;142;p24"/>
          <p:cNvSpPr txBox="1">
            <a:spLocks noGrp="1"/>
          </p:cNvSpPr>
          <p:nvPr>
            <p:ph type="body" idx="1"/>
          </p:nvPr>
        </p:nvSpPr>
        <p:spPr>
          <a:xfrm>
            <a:off x="127504" y="796013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ru-RU" sz="1600" dirty="0"/>
              <a:t>В </a:t>
            </a:r>
            <a:r>
              <a:rPr lang="ru-RU" sz="1600" dirty="0" err="1"/>
              <a:t>результаті</a:t>
            </a:r>
            <a:r>
              <a:rPr lang="ru-RU" sz="1600" dirty="0"/>
              <a:t> </a:t>
            </a:r>
            <a:r>
              <a:rPr lang="ru-RU" sz="1600" dirty="0" err="1"/>
              <a:t>виконано</a:t>
            </a:r>
            <a:r>
              <a:rPr lang="ru-RU" sz="1600" dirty="0"/>
              <a:t> </a:t>
            </a:r>
            <a:r>
              <a:rPr lang="ru-RU" sz="1600" dirty="0" err="1"/>
              <a:t>такі</a:t>
            </a:r>
            <a:r>
              <a:rPr lang="ru-RU" sz="1600" dirty="0"/>
              <a:t> </a:t>
            </a:r>
            <a:r>
              <a:rPr lang="ru-RU" sz="1600" dirty="0" err="1"/>
              <a:t>завдання</a:t>
            </a:r>
            <a:r>
              <a:rPr lang="ru-RU" sz="1600" dirty="0"/>
              <a:t> як: </a:t>
            </a:r>
            <a:endParaRPr lang="en-US" sz="1600" dirty="0"/>
          </a:p>
          <a:p>
            <a:r>
              <a:rPr lang="ru-RU" sz="1600" dirty="0"/>
              <a:t>Проведено </a:t>
            </a:r>
            <a:r>
              <a:rPr lang="ru-RU" sz="1600" dirty="0" err="1"/>
              <a:t>огляд</a:t>
            </a:r>
            <a:r>
              <a:rPr lang="ru-RU" sz="1600" dirty="0"/>
              <a:t> </a:t>
            </a:r>
            <a:r>
              <a:rPr lang="ru-RU" sz="1600" dirty="0" err="1"/>
              <a:t>предметної</a:t>
            </a:r>
            <a:r>
              <a:rPr lang="ru-RU" sz="1600" dirty="0"/>
              <a:t> </a:t>
            </a:r>
            <a:r>
              <a:rPr lang="ru-RU" sz="1600" dirty="0" err="1"/>
              <a:t>галузі</a:t>
            </a:r>
            <a:r>
              <a:rPr lang="ru-RU" sz="1600" dirty="0"/>
              <a:t> і </a:t>
            </a:r>
            <a:r>
              <a:rPr lang="ru-RU" sz="1600" dirty="0" err="1"/>
              <a:t>визначено</a:t>
            </a:r>
            <a:r>
              <a:rPr lang="ru-RU" sz="1600" dirty="0"/>
              <a:t> </a:t>
            </a:r>
            <a:r>
              <a:rPr lang="ru-RU" sz="1600" dirty="0" err="1"/>
              <a:t>основні</a:t>
            </a:r>
            <a:r>
              <a:rPr lang="ru-RU" sz="1600" dirty="0"/>
              <a:t> </a:t>
            </a:r>
            <a:r>
              <a:rPr lang="ru-RU" sz="1600" dirty="0" err="1"/>
              <a:t>моделі</a:t>
            </a:r>
            <a:r>
              <a:rPr lang="ru-RU" sz="1600" dirty="0"/>
              <a:t> </a:t>
            </a:r>
            <a:r>
              <a:rPr lang="ru-RU" sz="1600" dirty="0" err="1"/>
              <a:t>подібної</a:t>
            </a:r>
            <a:r>
              <a:rPr lang="ru-RU" sz="1600" dirty="0"/>
              <a:t> </a:t>
            </a:r>
            <a:r>
              <a:rPr lang="ru-RU" sz="1600" dirty="0" err="1"/>
              <a:t>синхронної</a:t>
            </a:r>
            <a:r>
              <a:rPr lang="ru-RU" sz="1600" dirty="0"/>
              <a:t> </a:t>
            </a:r>
            <a:r>
              <a:rPr lang="ru-RU" sz="1600" dirty="0" err="1"/>
              <a:t>генерації</a:t>
            </a:r>
            <a:r>
              <a:rPr lang="ru-RU" sz="1600" dirty="0"/>
              <a:t>.</a:t>
            </a:r>
            <a:endParaRPr lang="en-US" sz="1600" dirty="0"/>
          </a:p>
          <a:p>
            <a:r>
              <a:rPr lang="ru-RU" sz="1600" dirty="0" err="1"/>
              <a:t>Проаналізовано</a:t>
            </a:r>
            <a:r>
              <a:rPr lang="ru-RU" sz="1600" dirty="0"/>
              <a:t> </a:t>
            </a:r>
            <a:r>
              <a:rPr lang="ru-RU" sz="1600" dirty="0" err="1"/>
              <a:t>обрані</a:t>
            </a:r>
            <a:r>
              <a:rPr lang="ru-RU" sz="1600" dirty="0"/>
              <a:t> </a:t>
            </a:r>
            <a:r>
              <a:rPr lang="ru-RU" sz="1600" dirty="0" err="1"/>
              <a:t>моделі</a:t>
            </a:r>
            <a:r>
              <a:rPr lang="ru-RU" sz="1600" dirty="0"/>
              <a:t>, </a:t>
            </a:r>
            <a:r>
              <a:rPr lang="ru-RU" sz="1600" dirty="0" err="1"/>
              <a:t>визначено</a:t>
            </a:r>
            <a:r>
              <a:rPr lang="ru-RU" sz="1600" dirty="0"/>
              <a:t> </a:t>
            </a:r>
            <a:r>
              <a:rPr lang="ru-RU" sz="1600" dirty="0" err="1"/>
              <a:t>їх</a:t>
            </a:r>
            <a:r>
              <a:rPr lang="ru-RU" sz="1600" dirty="0"/>
              <a:t> </a:t>
            </a:r>
            <a:r>
              <a:rPr lang="ru-RU" sz="1600" dirty="0" err="1"/>
              <a:t>слабкі</a:t>
            </a:r>
            <a:r>
              <a:rPr lang="ru-RU" sz="1600" dirty="0"/>
              <a:t> і </a:t>
            </a:r>
            <a:r>
              <a:rPr lang="ru-RU" sz="1600" dirty="0" err="1"/>
              <a:t>сильні</a:t>
            </a:r>
            <a:r>
              <a:rPr lang="ru-RU" sz="1600" dirty="0"/>
              <a:t> </a:t>
            </a:r>
            <a:r>
              <a:rPr lang="ru-RU" sz="1600" dirty="0" err="1"/>
              <a:t>риси</a:t>
            </a:r>
            <a:r>
              <a:rPr lang="ru-RU" sz="1600" dirty="0"/>
              <a:t>, </a:t>
            </a:r>
            <a:r>
              <a:rPr lang="ru-RU" sz="1600" dirty="0" err="1"/>
              <a:t>визначено</a:t>
            </a:r>
            <a:r>
              <a:rPr lang="ru-RU" sz="1600" dirty="0"/>
              <a:t> </a:t>
            </a:r>
            <a:r>
              <a:rPr lang="ru-RU" sz="1600" dirty="0" err="1"/>
              <a:t>вимоги</a:t>
            </a:r>
            <a:r>
              <a:rPr lang="ru-RU" sz="1600" dirty="0"/>
              <a:t> для </a:t>
            </a:r>
            <a:r>
              <a:rPr lang="ru-RU" sz="1600" dirty="0" err="1"/>
              <a:t>їх</a:t>
            </a:r>
            <a:r>
              <a:rPr lang="ru-RU" sz="1600" dirty="0"/>
              <a:t> </a:t>
            </a:r>
            <a:r>
              <a:rPr lang="ru-RU" sz="1600" dirty="0" err="1"/>
              <a:t>використання</a:t>
            </a:r>
            <a:r>
              <a:rPr lang="ru-RU" sz="1600" dirty="0"/>
              <a:t>.</a:t>
            </a:r>
            <a:endParaRPr lang="en-US" sz="1600" dirty="0"/>
          </a:p>
          <a:p>
            <a:r>
              <a:rPr lang="ru-RU" sz="1600" dirty="0"/>
              <a:t>Створено </a:t>
            </a:r>
            <a:r>
              <a:rPr lang="ru-RU" sz="1600" dirty="0" err="1"/>
              <a:t>системи</a:t>
            </a:r>
            <a:r>
              <a:rPr lang="ru-RU" sz="1600" dirty="0"/>
              <a:t>-прототип для </a:t>
            </a:r>
            <a:r>
              <a:rPr lang="ru-RU" sz="1600" dirty="0" err="1"/>
              <a:t>успішного</a:t>
            </a:r>
            <a:r>
              <a:rPr lang="ru-RU" sz="1600" dirty="0"/>
              <a:t> запуску </a:t>
            </a:r>
            <a:r>
              <a:rPr lang="ru-RU" sz="1600" dirty="0" err="1"/>
              <a:t>протестованих</a:t>
            </a:r>
            <a:r>
              <a:rPr lang="ru-RU" sz="1600" dirty="0"/>
              <a:t> </a:t>
            </a:r>
            <a:r>
              <a:rPr lang="ru-RU" sz="1600" dirty="0" err="1"/>
              <a:t>застосунків</a:t>
            </a:r>
            <a:r>
              <a:rPr lang="ru-RU" sz="1600" dirty="0"/>
              <a:t> і </a:t>
            </a:r>
            <a:r>
              <a:rPr lang="ru-RU" sz="1600" dirty="0" err="1"/>
              <a:t>тестування</a:t>
            </a:r>
            <a:r>
              <a:rPr lang="ru-RU" sz="1600" dirty="0"/>
              <a:t> </a:t>
            </a:r>
            <a:r>
              <a:rPr lang="ru-RU" sz="1600" dirty="0" err="1"/>
              <a:t>їх</a:t>
            </a:r>
            <a:r>
              <a:rPr lang="ru-RU" sz="1600" dirty="0"/>
              <a:t> на </a:t>
            </a:r>
            <a:r>
              <a:rPr lang="ru-RU" sz="1600" dirty="0" err="1"/>
              <a:t>різних</a:t>
            </a:r>
            <a:r>
              <a:rPr lang="ru-RU" sz="1600" dirty="0"/>
              <a:t> </a:t>
            </a:r>
            <a:r>
              <a:rPr lang="ru-RU" sz="1600" dirty="0" err="1"/>
              <a:t>операційних</a:t>
            </a:r>
            <a:r>
              <a:rPr lang="ru-RU" sz="1600" dirty="0"/>
              <a:t> системах.</a:t>
            </a:r>
            <a:endParaRPr lang="en-US" sz="1600" dirty="0"/>
          </a:p>
          <a:p>
            <a:r>
              <a:rPr lang="ru-RU" sz="1600" dirty="0"/>
              <a:t> </a:t>
            </a:r>
            <a:r>
              <a:rPr lang="ru-RU" sz="1600" dirty="0" err="1"/>
              <a:t>Виконано</a:t>
            </a:r>
            <a:r>
              <a:rPr lang="ru-RU" sz="1600" dirty="0"/>
              <a:t> </a:t>
            </a:r>
            <a:r>
              <a:rPr lang="ru-RU" sz="1600" dirty="0" err="1"/>
              <a:t>експериментальне</a:t>
            </a:r>
            <a:r>
              <a:rPr lang="ru-RU" sz="1600" dirty="0"/>
              <a:t> </a:t>
            </a:r>
            <a:r>
              <a:rPr lang="ru-RU" sz="1600" dirty="0" err="1"/>
              <a:t>дослідження</a:t>
            </a:r>
            <a:r>
              <a:rPr lang="ru-RU" sz="1600" dirty="0"/>
              <a:t> </a:t>
            </a:r>
            <a:r>
              <a:rPr lang="ru-RU" sz="1600" dirty="0" err="1"/>
              <a:t>результатів</a:t>
            </a:r>
            <a:r>
              <a:rPr lang="ru-RU" sz="1600" dirty="0"/>
              <a:t> </a:t>
            </a:r>
            <a:r>
              <a:rPr lang="ru-RU" sz="1600" dirty="0" err="1"/>
              <a:t>виконання</a:t>
            </a:r>
            <a:r>
              <a:rPr lang="ru-RU" sz="1600" dirty="0"/>
              <a:t> </a:t>
            </a:r>
            <a:r>
              <a:rPr lang="ru-RU" sz="1600" dirty="0" err="1"/>
              <a:t>різних</a:t>
            </a:r>
            <a:r>
              <a:rPr lang="ru-RU" sz="1600" dirty="0"/>
              <a:t> </a:t>
            </a:r>
            <a:r>
              <a:rPr lang="ru-RU" sz="1600" dirty="0" err="1"/>
              <a:t>застосунків</a:t>
            </a:r>
            <a:r>
              <a:rPr lang="ru-RU" sz="1600" dirty="0"/>
              <a:t>, </a:t>
            </a:r>
            <a:r>
              <a:rPr lang="ru-RU" sz="1600" dirty="0" err="1"/>
              <a:t>проаналізовано</a:t>
            </a:r>
            <a:r>
              <a:rPr lang="ru-RU" sz="1600" dirty="0"/>
              <a:t> </a:t>
            </a:r>
            <a:r>
              <a:rPr lang="ru-RU" sz="1600" dirty="0" err="1"/>
              <a:t>результати</a:t>
            </a:r>
            <a:r>
              <a:rPr lang="ru-RU" sz="1600" dirty="0"/>
              <a:t> </a:t>
            </a:r>
            <a:r>
              <a:rPr lang="ru-RU" sz="1600" dirty="0" err="1"/>
              <a:t>виконання</a:t>
            </a:r>
            <a:r>
              <a:rPr lang="ru-RU" sz="1600" dirty="0"/>
              <a:t> на </a:t>
            </a:r>
            <a:r>
              <a:rPr lang="ru-RU" sz="1600" dirty="0" err="1"/>
              <a:t>різних</a:t>
            </a:r>
            <a:r>
              <a:rPr lang="ru-RU" sz="1600" dirty="0"/>
              <a:t> типах </a:t>
            </a:r>
            <a:r>
              <a:rPr lang="ru-RU" sz="1600" dirty="0" err="1"/>
              <a:t>вихідних</a:t>
            </a:r>
            <a:r>
              <a:rPr lang="ru-RU" sz="1600" dirty="0"/>
              <a:t> </a:t>
            </a:r>
            <a:r>
              <a:rPr lang="ru-RU" sz="1600" dirty="0" err="1"/>
              <a:t>даних</a:t>
            </a:r>
            <a:r>
              <a:rPr lang="ru-RU" sz="1600" dirty="0" smtClean="0"/>
              <a:t>.</a:t>
            </a:r>
          </a:p>
          <a:p>
            <a:pPr marL="114300" indent="0">
              <a:buNone/>
            </a:pPr>
            <a:r>
              <a:rPr lang="ru-RU" sz="1600" dirty="0" smtClean="0"/>
              <a:t>В </a:t>
            </a:r>
            <a:r>
              <a:rPr lang="ru-RU" sz="1600" dirty="0" err="1" smtClean="0"/>
              <a:t>майбутньому</a:t>
            </a:r>
            <a:r>
              <a:rPr lang="ru-RU" sz="1600" dirty="0" smtClean="0"/>
              <a:t> </a:t>
            </a:r>
            <a:r>
              <a:rPr lang="ru-RU" sz="1600" dirty="0" err="1" smtClean="0"/>
              <a:t>можна</a:t>
            </a:r>
            <a:r>
              <a:rPr lang="ru-RU" sz="1600" dirty="0" smtClean="0"/>
              <a:t> </a:t>
            </a:r>
            <a:r>
              <a:rPr lang="ru-RU" sz="1600" dirty="0" err="1" smtClean="0"/>
              <a:t>продовжити</a:t>
            </a:r>
            <a:r>
              <a:rPr lang="ru-RU" sz="1600" dirty="0" smtClean="0"/>
              <a:t> </a:t>
            </a:r>
            <a:r>
              <a:rPr lang="ru-RU" sz="1600" dirty="0" err="1" smtClean="0"/>
              <a:t>дослідження</a:t>
            </a:r>
            <a:r>
              <a:rPr lang="ru-RU" sz="1600" dirty="0" smtClean="0"/>
              <a:t> </a:t>
            </a:r>
            <a:r>
              <a:rPr lang="ru-RU" sz="1600" dirty="0" err="1" smtClean="0"/>
              <a:t>вивченням</a:t>
            </a:r>
            <a:r>
              <a:rPr lang="ru-RU" sz="1600" dirty="0" smtClean="0"/>
              <a:t> </a:t>
            </a:r>
            <a:r>
              <a:rPr lang="ru-RU" sz="1600" dirty="0" err="1" smtClean="0"/>
              <a:t>інших</a:t>
            </a:r>
            <a:r>
              <a:rPr lang="ru-RU" sz="1600" dirty="0" smtClean="0"/>
              <a:t> моделей, </a:t>
            </a:r>
            <a:r>
              <a:rPr lang="ru-RU" sz="1600" dirty="0" err="1" smtClean="0"/>
              <a:t>перевірці</a:t>
            </a:r>
            <a:r>
              <a:rPr lang="ru-RU" sz="1600" dirty="0" smtClean="0"/>
              <a:t> </a:t>
            </a:r>
            <a:r>
              <a:rPr lang="ru-RU" sz="1600" dirty="0" err="1" smtClean="0"/>
              <a:t>їх</a:t>
            </a:r>
            <a:r>
              <a:rPr lang="ru-RU" sz="1600" dirty="0" smtClean="0"/>
              <a:t> на </a:t>
            </a:r>
            <a:r>
              <a:rPr lang="ru-RU" sz="1600" dirty="0" err="1" smtClean="0"/>
              <a:t>інших</a:t>
            </a:r>
            <a:r>
              <a:rPr lang="ru-RU" sz="1600" dirty="0" smtClean="0"/>
              <a:t> </a:t>
            </a:r>
            <a:r>
              <a:rPr lang="ru-RU" sz="1600" dirty="0" err="1" smtClean="0"/>
              <a:t>конфігураціях</a:t>
            </a:r>
            <a:r>
              <a:rPr lang="ru-RU" sz="1600" dirty="0" smtClean="0"/>
              <a:t> </a:t>
            </a:r>
            <a:r>
              <a:rPr lang="ru-RU" sz="1600" dirty="0" err="1" smtClean="0"/>
              <a:t>техніки</a:t>
            </a:r>
            <a:r>
              <a:rPr lang="ru-RU" sz="1600" dirty="0" smtClean="0"/>
              <a:t> і </a:t>
            </a:r>
            <a:r>
              <a:rPr lang="ru-RU" sz="1600" dirty="0" err="1" smtClean="0"/>
              <a:t>дослідження</a:t>
            </a:r>
            <a:r>
              <a:rPr lang="ru-RU" sz="1600" dirty="0" smtClean="0"/>
              <a:t> </a:t>
            </a:r>
            <a:r>
              <a:rPr lang="ru-RU" sz="1600" dirty="0" err="1" smtClean="0"/>
              <a:t>генерації</a:t>
            </a:r>
            <a:r>
              <a:rPr lang="ru-RU" sz="1600" dirty="0" smtClean="0"/>
              <a:t> в </a:t>
            </a:r>
            <a:r>
              <a:rPr lang="ru-RU" sz="1600" dirty="0" err="1" smtClean="0"/>
              <a:t>залежності</a:t>
            </a:r>
            <a:r>
              <a:rPr lang="ru-RU" sz="1600" dirty="0" smtClean="0"/>
              <a:t> </a:t>
            </a:r>
            <a:r>
              <a:rPr lang="ru-RU" sz="1600" dirty="0" err="1" smtClean="0"/>
              <a:t>від</a:t>
            </a:r>
            <a:r>
              <a:rPr lang="ru-RU" sz="1600" dirty="0" smtClean="0"/>
              <a:t> </a:t>
            </a:r>
            <a:r>
              <a:rPr lang="ru-RU" sz="1600" dirty="0" err="1" smtClean="0"/>
              <a:t>аудіоряду</a:t>
            </a:r>
            <a:r>
              <a:rPr lang="ru-RU" sz="1600" dirty="0" smtClean="0"/>
              <a:t> </a:t>
            </a:r>
            <a:endParaRPr lang="en-US" sz="1600" dirty="0"/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0684" y="4315474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B5B94D8-63F6-7EAC-6461-2DB4B135596F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17</a:t>
            </a:fld>
            <a:endParaRPr lang="uk-UA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11700" y="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Дослідження</a:t>
            </a:r>
            <a:endParaRPr sz="3200" dirty="0"/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311700" y="831300"/>
            <a:ext cx="8520600" cy="3747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buNone/>
            </a:pPr>
            <a:r>
              <a:rPr lang="uk-UA" b="1" dirty="0"/>
              <a:t>Актуальність дослідження </a:t>
            </a:r>
            <a:r>
              <a:rPr lang="uk-UA" dirty="0"/>
              <a:t>зумовлена поширенням використання </a:t>
            </a:r>
            <a:r>
              <a:rPr lang="uk-UA" dirty="0" smtClean="0"/>
              <a:t>ШІ в останні роки, стрімким розвитком технологій галузі </a:t>
            </a:r>
            <a:r>
              <a:rPr lang="en-US" dirty="0" err="1" smtClean="0"/>
              <a:t>GenAI</a:t>
            </a:r>
            <a:r>
              <a:rPr lang="uk-UA" dirty="0" smtClean="0"/>
              <a:t>,</a:t>
            </a:r>
            <a:r>
              <a:rPr lang="ru-RU" dirty="0" smtClean="0"/>
              <a:t> </a:t>
            </a:r>
            <a:r>
              <a:rPr lang="uk-UA" dirty="0" smtClean="0"/>
              <a:t> </a:t>
            </a:r>
            <a:r>
              <a:rPr lang="uk-UA" dirty="0"/>
              <a:t>розповсюдженням його використання та появі його в щоденному побуті</a:t>
            </a:r>
            <a:r>
              <a:rPr lang="uk-UA" dirty="0" smtClean="0"/>
              <a:t>.</a:t>
            </a:r>
            <a:endParaRPr lang="uk-UA" dirty="0"/>
          </a:p>
          <a:p>
            <a:pPr marL="0" lvl="0" indent="0">
              <a:buNone/>
            </a:pPr>
            <a:r>
              <a:rPr lang="uk-UA" b="1" dirty="0" smtClean="0"/>
              <a:t>Метою дослідження </a:t>
            </a:r>
            <a:r>
              <a:rPr lang="uk-UA" dirty="0" smtClean="0"/>
              <a:t>є дослідити </a:t>
            </a:r>
            <a:r>
              <a:rPr lang="uk-UA" dirty="0"/>
              <a:t>основні існуючі </a:t>
            </a:r>
            <a:r>
              <a:rPr lang="en-US" dirty="0"/>
              <a:t>open</a:t>
            </a:r>
            <a:r>
              <a:rPr lang="uk-UA" dirty="0"/>
              <a:t>-</a:t>
            </a:r>
            <a:r>
              <a:rPr lang="en-US" dirty="0"/>
              <a:t>source </a:t>
            </a:r>
            <a:r>
              <a:rPr lang="uk-UA" dirty="0"/>
              <a:t>пропозиції для </a:t>
            </a:r>
            <a:r>
              <a:rPr lang="en-US" dirty="0"/>
              <a:t>Talking face</a:t>
            </a:r>
            <a:r>
              <a:rPr lang="uk-UA" dirty="0"/>
              <a:t> генерації, вивчити їх документацію, визначити основні риси і напрями застосування, визначити практично можливість їх використання </a:t>
            </a:r>
            <a:r>
              <a:rPr lang="uk-UA" dirty="0" smtClean="0"/>
              <a:t>на </a:t>
            </a:r>
            <a:r>
              <a:rPr lang="uk-UA" dirty="0"/>
              <a:t>прикладі звичайного користувача </a:t>
            </a:r>
            <a:r>
              <a:rPr lang="uk-UA" dirty="0" smtClean="0"/>
              <a:t>ПК і проаналізувати результати. </a:t>
            </a:r>
          </a:p>
          <a:p>
            <a:pPr marL="0" lvl="0" indent="0">
              <a:buNone/>
            </a:pPr>
            <a:r>
              <a:rPr lang="uk-UA" b="1" dirty="0" smtClean="0"/>
              <a:t>Об’єктом </a:t>
            </a:r>
            <a:r>
              <a:rPr lang="uk-UA" b="1" dirty="0"/>
              <a:t>дослідження </a:t>
            </a:r>
            <a:r>
              <a:rPr lang="uk-UA" dirty="0"/>
              <a:t>є моделі генерації анімаційного зображення з врахуванням аудіо-потоку, які також відомі як </a:t>
            </a:r>
            <a:r>
              <a:rPr lang="en-US" dirty="0"/>
              <a:t>Talking Face</a:t>
            </a:r>
            <a:r>
              <a:rPr lang="uk-UA" dirty="0"/>
              <a:t>. </a:t>
            </a:r>
            <a:endParaRPr lang="en-US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Economica" panose="020B0604020202020204" charset="0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93E68CA-DEF7-D32D-BFB6-7B402335F4C7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2</a:t>
            </a:fld>
            <a:endParaRPr lang="uk-UA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311700" y="-124863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Огляд літератури </a:t>
            </a:r>
            <a:r>
              <a:rPr lang="uk" sz="3200" dirty="0" smtClean="0"/>
              <a:t>та аналогів </a:t>
            </a:r>
            <a:endParaRPr sz="3200" dirty="0"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311700" y="810491"/>
            <a:ext cx="8520600" cy="37687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r>
              <a:rPr lang="ru-RU" dirty="0" err="1" smtClean="0"/>
              <a:t>Модел</a:t>
            </a:r>
            <a:r>
              <a:rPr lang="uk-UA" dirty="0" smtClean="0"/>
              <a:t>і для генерації відеоряду (</a:t>
            </a:r>
            <a:r>
              <a:rPr lang="en-US" dirty="0" smtClean="0"/>
              <a:t>Wav2Lip, </a:t>
            </a:r>
            <a:r>
              <a:rPr lang="en-US" dirty="0" err="1" smtClean="0"/>
              <a:t>DINet</a:t>
            </a:r>
            <a:r>
              <a:rPr lang="en-US" dirty="0" smtClean="0"/>
              <a:t>, </a:t>
            </a:r>
            <a:r>
              <a:rPr lang="en-US" dirty="0" err="1" smtClean="0"/>
              <a:t>MakeItTalk</a:t>
            </a:r>
            <a:r>
              <a:rPr lang="en-US" dirty="0" smtClean="0"/>
              <a:t>, </a:t>
            </a:r>
            <a:r>
              <a:rPr lang="en-US" dirty="0" err="1" smtClean="0"/>
              <a:t>SadTalker</a:t>
            </a:r>
            <a:r>
              <a:rPr lang="en-US" dirty="0" smtClean="0"/>
              <a:t>)</a:t>
            </a: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r>
              <a:rPr lang="uk-UA" dirty="0" smtClean="0"/>
              <a:t>Моделі для оцінювання якості штучно </a:t>
            </a:r>
            <a:r>
              <a:rPr lang="uk-UA" dirty="0" err="1" smtClean="0"/>
              <a:t>згенерованого</a:t>
            </a:r>
            <a:r>
              <a:rPr lang="uk-UA" dirty="0" smtClean="0"/>
              <a:t> відеоряду (</a:t>
            </a:r>
            <a:r>
              <a:rPr lang="en-US" dirty="0" err="1" smtClean="0"/>
              <a:t>SyncNet</a:t>
            </a:r>
            <a:r>
              <a:rPr lang="en-US" dirty="0" smtClean="0"/>
              <a:t>, Q-Align, </a:t>
            </a:r>
            <a:r>
              <a:rPr lang="en-US" dirty="0" err="1" smtClean="0"/>
              <a:t>vBench</a:t>
            </a:r>
            <a:r>
              <a:rPr lang="en-US" dirty="0" smtClean="0"/>
              <a:t>)</a:t>
            </a: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r>
              <a:rPr lang="ru-RU" dirty="0" err="1" smtClean="0"/>
              <a:t>Моделі</a:t>
            </a:r>
            <a:r>
              <a:rPr lang="ru-RU" dirty="0" smtClean="0"/>
              <a:t> для </a:t>
            </a:r>
            <a:r>
              <a:rPr lang="ru-RU" dirty="0" err="1" smtClean="0"/>
              <a:t>відновлення</a:t>
            </a:r>
            <a:r>
              <a:rPr lang="ru-RU" dirty="0" smtClean="0"/>
              <a:t> </a:t>
            </a:r>
            <a:r>
              <a:rPr lang="ru-RU" dirty="0" err="1" smtClean="0"/>
              <a:t>обличчя</a:t>
            </a:r>
            <a:r>
              <a:rPr lang="ru-RU" dirty="0" smtClean="0"/>
              <a:t> (</a:t>
            </a:r>
            <a:r>
              <a:rPr lang="en-US" dirty="0" smtClean="0"/>
              <a:t>VQFR, GFPGAN)</a:t>
            </a: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r>
              <a:rPr lang="uk-UA" dirty="0" smtClean="0"/>
              <a:t>Додаткові програми (</a:t>
            </a:r>
            <a:r>
              <a:rPr lang="en-US" dirty="0" err="1" smtClean="0"/>
              <a:t>OpenFace</a:t>
            </a:r>
            <a:r>
              <a:rPr lang="en-US" dirty="0" smtClean="0"/>
              <a:t>, </a:t>
            </a:r>
            <a:r>
              <a:rPr lang="en-US" dirty="0" err="1" smtClean="0"/>
              <a:t>Ffmpeg</a:t>
            </a:r>
            <a:r>
              <a:rPr lang="en-US" dirty="0" smtClean="0"/>
              <a:t>, pip, </a:t>
            </a:r>
            <a:r>
              <a:rPr lang="en-US" dirty="0" err="1" smtClean="0"/>
              <a:t>virtualenv</a:t>
            </a:r>
            <a:r>
              <a:rPr lang="en-US" dirty="0" smtClean="0"/>
              <a:t>, </a:t>
            </a:r>
            <a:r>
              <a:rPr lang="en-US" dirty="0" err="1" smtClean="0"/>
              <a:t>git</a:t>
            </a:r>
            <a:r>
              <a:rPr lang="uk-UA" dirty="0" smtClean="0"/>
              <a:t>)</a:t>
            </a:r>
            <a:endParaRPr dirty="0"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B62475D-5E0B-A5AC-3922-2970FC56A64D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3</a:t>
            </a:fld>
            <a:endParaRPr lang="uk-UA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11700" y="-186276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Постановка задачі</a:t>
            </a:r>
            <a:endParaRPr sz="3200" dirty="0"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311700" y="759854"/>
            <a:ext cx="8520600" cy="38193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>
              <a:spcBef>
                <a:spcPts val="1500"/>
              </a:spcBef>
              <a:buNone/>
            </a:pPr>
            <a:r>
              <a:rPr lang="uk" dirty="0" smtClean="0">
                <a:solidFill>
                  <a:srgbClr val="0D0D0D"/>
                </a:solidFill>
                <a:highlight>
                  <a:srgbClr val="FFFFFF"/>
                </a:highlight>
              </a:rPr>
              <a:t>Досліджувана проблема: </a:t>
            </a:r>
            <a:r>
              <a:rPr lang="uk-UA" dirty="0"/>
              <a:t>дослідити основні існуючі </a:t>
            </a:r>
            <a:r>
              <a:rPr lang="en-US" dirty="0"/>
              <a:t>open</a:t>
            </a:r>
            <a:r>
              <a:rPr lang="uk-UA" dirty="0"/>
              <a:t>-</a:t>
            </a:r>
            <a:r>
              <a:rPr lang="en-US" dirty="0"/>
              <a:t>source </a:t>
            </a:r>
            <a:r>
              <a:rPr lang="uk-UA" dirty="0"/>
              <a:t>пропозиції для </a:t>
            </a:r>
            <a:r>
              <a:rPr lang="en-US" dirty="0"/>
              <a:t>Talking face</a:t>
            </a:r>
            <a:r>
              <a:rPr lang="uk-UA" dirty="0"/>
              <a:t> генерації, вивчити їх документацію, визначити основні риси і напрями застосування, визначити практично можливість їх використання з </a:t>
            </a:r>
            <a:r>
              <a:rPr lang="en-US" dirty="0"/>
              <a:t>Windows</a:t>
            </a:r>
            <a:r>
              <a:rPr lang="uk-UA" dirty="0"/>
              <a:t> та </a:t>
            </a:r>
            <a:r>
              <a:rPr lang="en-US" dirty="0"/>
              <a:t>Linux</a:t>
            </a:r>
            <a:r>
              <a:rPr lang="uk-UA" dirty="0"/>
              <a:t> на прикладі </a:t>
            </a:r>
            <a:r>
              <a:rPr lang="en-US" dirty="0"/>
              <a:t>Ubuntu</a:t>
            </a:r>
            <a:r>
              <a:rPr lang="uk-UA" dirty="0"/>
              <a:t> з використанням </a:t>
            </a:r>
            <a:r>
              <a:rPr lang="en-US" dirty="0" err="1"/>
              <a:t>VirtualBox</a:t>
            </a:r>
            <a:r>
              <a:rPr lang="uk-UA" dirty="0"/>
              <a:t>, проаналізувати </a:t>
            </a:r>
            <a:r>
              <a:rPr lang="uk-UA" dirty="0" smtClean="0"/>
              <a:t>легкість </a:t>
            </a:r>
            <a:r>
              <a:rPr lang="uk-UA" dirty="0"/>
              <a:t>встановлення і застосування на прикладі звичайного користувача ПК, проаналізувати результати генерації на різних прикладах </a:t>
            </a:r>
            <a:r>
              <a:rPr lang="uk-UA" dirty="0" smtClean="0"/>
              <a:t>зображень-першоджерел.</a:t>
            </a:r>
          </a:p>
          <a:p>
            <a:pPr marL="0" lvl="0" indent="0">
              <a:spcBef>
                <a:spcPts val="1500"/>
              </a:spcBef>
              <a:buNone/>
            </a:pPr>
            <a:r>
              <a:rPr lang="uk-UA" dirty="0" smtClean="0"/>
              <a:t>Очікуваний </a:t>
            </a:r>
            <a:r>
              <a:rPr lang="uk-UA" dirty="0"/>
              <a:t>результат: розуміння технології </a:t>
            </a:r>
            <a:r>
              <a:rPr lang="en-US" dirty="0"/>
              <a:t>Talking face </a:t>
            </a:r>
            <a:r>
              <a:rPr lang="uk-UA" dirty="0"/>
              <a:t>і основних технологій, що використовуються в генерації відеоряду, розуміння принципу їх встановлення і застосування, аналіз основних переваг і недоліків різних застосунків, а також основні вимоги до вихідних зображень.</a:t>
            </a:r>
            <a:endParaRPr lang="en-US" dirty="0"/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 dirty="0">
              <a:latin typeface="Economica" panose="020B0604020202020204" charset="0"/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3D9805-068E-FE7E-BC9A-0C410D68B73B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4</a:t>
            </a:fld>
            <a:endParaRPr lang="uk-UA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>
            <a:spLocks noGrp="1"/>
          </p:cNvSpPr>
          <p:nvPr>
            <p:ph type="title"/>
          </p:nvPr>
        </p:nvSpPr>
        <p:spPr>
          <a:xfrm>
            <a:off x="311700" y="-148309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Методологія </a:t>
            </a:r>
            <a:endParaRPr sz="3200" dirty="0"/>
          </a:p>
        </p:txBody>
      </p:sp>
      <p:sp>
        <p:nvSpPr>
          <p:cNvPr id="93" name="Google Shape;93;p17"/>
          <p:cNvSpPr txBox="1">
            <a:spLocks noGrp="1"/>
          </p:cNvSpPr>
          <p:nvPr>
            <p:ph type="body" idx="1"/>
          </p:nvPr>
        </p:nvSpPr>
        <p:spPr>
          <a:xfrm>
            <a:off x="311700" y="521594"/>
            <a:ext cx="8520600" cy="40576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r>
              <a:rPr lang="uk" dirty="0" smtClean="0">
                <a:solidFill>
                  <a:srgbClr val="0D0D0D"/>
                </a:solidFill>
                <a:highlight>
                  <a:srgbClr val="FFFFFF"/>
                </a:highlight>
              </a:rPr>
              <a:t>Використані методи дослідження:</a:t>
            </a:r>
          </a:p>
          <a:p>
            <a:pPr marL="285750" lvl="0" indent="-285750">
              <a:spcBef>
                <a:spcPts val="1500"/>
              </a:spcBef>
              <a:buFontTx/>
              <a:buChar char="-"/>
            </a:pPr>
            <a:r>
              <a:rPr lang="uk-UA" dirty="0" smtClean="0"/>
              <a:t>аналіз </a:t>
            </a:r>
            <a:r>
              <a:rPr lang="uk-UA" dirty="0"/>
              <a:t>літературних </a:t>
            </a:r>
            <a:r>
              <a:rPr lang="uk-UA" dirty="0" smtClean="0"/>
              <a:t>джерел</a:t>
            </a:r>
          </a:p>
          <a:p>
            <a:pPr marL="285750" lvl="0" indent="-285750">
              <a:spcBef>
                <a:spcPts val="1500"/>
              </a:spcBef>
              <a:buFontTx/>
              <a:buChar char="-"/>
            </a:pPr>
            <a:r>
              <a:rPr lang="uk-UA" dirty="0"/>
              <a:t>порівняльний </a:t>
            </a:r>
            <a:r>
              <a:rPr lang="uk-UA" dirty="0" smtClean="0"/>
              <a:t>аналіз</a:t>
            </a:r>
          </a:p>
          <a:p>
            <a:pPr marL="285750" lvl="0" indent="-285750">
              <a:spcBef>
                <a:spcPts val="1500"/>
              </a:spcBef>
              <a:buFontTx/>
              <a:buChar char="-"/>
            </a:pPr>
            <a:r>
              <a:rPr lang="ru-RU" dirty="0" err="1"/>
              <a:t>розробка</a:t>
            </a:r>
            <a:r>
              <a:rPr lang="ru-RU" dirty="0"/>
              <a:t> </a:t>
            </a:r>
            <a:r>
              <a:rPr lang="ru-RU" dirty="0" smtClean="0"/>
              <a:t>прототипу</a:t>
            </a:r>
          </a:p>
          <a:p>
            <a:pPr marL="285750" lvl="0" indent="-285750">
              <a:spcBef>
                <a:spcPts val="1500"/>
              </a:spcBef>
              <a:buFontTx/>
              <a:buChar char="-"/>
            </a:pPr>
            <a:r>
              <a:rPr lang="uk-UA" dirty="0"/>
              <a:t>експериментальне </a:t>
            </a:r>
            <a:r>
              <a:rPr lang="uk-UA" dirty="0" smtClean="0"/>
              <a:t>дослідження</a:t>
            </a:r>
          </a:p>
          <a:p>
            <a:pPr marL="285750" lvl="0" indent="-285750">
              <a:spcBef>
                <a:spcPts val="1500"/>
              </a:spcBef>
              <a:buFontTx/>
              <a:buChar char="-"/>
            </a:pPr>
            <a:r>
              <a:rPr lang="ru-RU" dirty="0" err="1"/>
              <a:t>аналіз</a:t>
            </a:r>
            <a:r>
              <a:rPr lang="ru-RU" dirty="0"/>
              <a:t> </a:t>
            </a:r>
            <a:r>
              <a:rPr lang="ru-RU" dirty="0" err="1"/>
              <a:t>результатів</a:t>
            </a:r>
            <a:r>
              <a:rPr lang="ru-RU" dirty="0"/>
              <a:t> </a:t>
            </a:r>
            <a:r>
              <a:rPr lang="ru-RU" dirty="0" err="1" smtClean="0"/>
              <a:t>експериментів</a:t>
            </a:r>
            <a:endParaRPr lang="ru-RU" dirty="0" smtClean="0"/>
          </a:p>
          <a:p>
            <a:pPr marL="285750" lvl="0" indent="-285750">
              <a:spcBef>
                <a:spcPts val="1500"/>
              </a:spcBef>
              <a:buFontTx/>
              <a:buChar char="-"/>
            </a:pPr>
            <a:r>
              <a:rPr lang="ru-RU" dirty="0" err="1"/>
              <a:t>опитування</a:t>
            </a:r>
            <a:r>
              <a:rPr lang="ru-RU" dirty="0"/>
              <a:t> та </a:t>
            </a:r>
            <a:r>
              <a:rPr lang="ru-RU" dirty="0" err="1"/>
              <a:t>експертні</a:t>
            </a:r>
            <a:r>
              <a:rPr lang="ru-RU" dirty="0"/>
              <a:t> </a:t>
            </a:r>
            <a:r>
              <a:rPr lang="ru-RU" dirty="0" err="1"/>
              <a:t>оцінки</a:t>
            </a:r>
            <a:r>
              <a:rPr lang="ru-RU" dirty="0"/>
              <a:t> </a:t>
            </a:r>
            <a:endParaRPr dirty="0">
              <a:solidFill>
                <a:srgbClr val="0D0D0D"/>
              </a:solidFill>
              <a:highlight>
                <a:srgbClr val="FFFFFF"/>
              </a:highlight>
              <a:latin typeface="Economica" panose="020B0604020202020204" charset="0"/>
            </a:endParaRP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 dirty="0">
              <a:latin typeface="Economica" panose="020B0604020202020204" charset="0"/>
            </a:endParaRPr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43E912-C721-1128-5F72-D9BB9BCF5CCA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5</a:t>
            </a:fld>
            <a:endParaRPr lang="uk-UA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268925" y="349659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Архітектура </a:t>
            </a:r>
            <a:r>
              <a:rPr lang="uk" sz="3200" dirty="0" smtClean="0"/>
              <a:t>системи </a:t>
            </a:r>
            <a:r>
              <a:rPr lang="uk" sz="3200" dirty="0"/>
              <a:t>для проведення експериментального дослідження</a:t>
            </a:r>
            <a:endParaRPr sz="3200" dirty="0"/>
          </a:p>
        </p:txBody>
      </p:sp>
      <p:sp>
        <p:nvSpPr>
          <p:cNvPr id="100" name="Google Shape;100;p18"/>
          <p:cNvSpPr txBox="1">
            <a:spLocks noGrp="1"/>
          </p:cNvSpPr>
          <p:nvPr>
            <p:ph type="body" idx="1"/>
          </p:nvPr>
        </p:nvSpPr>
        <p:spPr>
          <a:xfrm>
            <a:off x="311700" y="1030310"/>
            <a:ext cx="3996283" cy="35489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>
              <a:lnSpc>
                <a:spcPct val="100000"/>
              </a:lnSpc>
              <a:spcBef>
                <a:spcPts val="1500"/>
              </a:spcBef>
              <a:buNone/>
            </a:pPr>
            <a:r>
              <a:rPr lang="uk-UA" dirty="0"/>
              <a:t>Для дослідження було вирішено </a:t>
            </a:r>
            <a:r>
              <a:rPr lang="uk-UA" dirty="0" smtClean="0"/>
              <a:t>використати </a:t>
            </a:r>
            <a:r>
              <a:rPr lang="uk-UA" dirty="0" err="1"/>
              <a:t>Ubuntu</a:t>
            </a:r>
            <a:r>
              <a:rPr lang="uk-UA" dirty="0"/>
              <a:t> </a:t>
            </a:r>
            <a:r>
              <a:rPr lang="uk-UA" dirty="0" smtClean="0"/>
              <a:t>16.04</a:t>
            </a:r>
            <a:r>
              <a:rPr lang="en-US" dirty="0" smtClean="0"/>
              <a:t> </a:t>
            </a:r>
            <a:r>
              <a:rPr lang="ru-RU" dirty="0" smtClean="0"/>
              <a:t>(</a:t>
            </a:r>
            <a:r>
              <a:rPr lang="ru-RU" dirty="0" err="1" smtClean="0"/>
              <a:t>використовуючи</a:t>
            </a:r>
            <a:r>
              <a:rPr lang="ru-RU" dirty="0"/>
              <a:t> </a:t>
            </a:r>
            <a:r>
              <a:rPr lang="en-US" dirty="0" err="1" smtClean="0"/>
              <a:t>Virtualbox</a:t>
            </a:r>
            <a:r>
              <a:rPr lang="en-US" dirty="0" smtClean="0"/>
              <a:t>)</a:t>
            </a:r>
            <a:r>
              <a:rPr lang="uk-UA" dirty="0" smtClean="0"/>
              <a:t> </a:t>
            </a:r>
            <a:r>
              <a:rPr lang="uk-UA" dirty="0"/>
              <a:t>та Windows </a:t>
            </a:r>
            <a:r>
              <a:rPr lang="uk-UA" dirty="0" smtClean="0"/>
              <a:t>10</a:t>
            </a:r>
          </a:p>
          <a:p>
            <a:pPr marL="0" lvl="0" indent="0" algn="l" rtl="0">
              <a:lnSpc>
                <a:spcPct val="100000"/>
              </a:lnSpc>
              <a:spcBef>
                <a:spcPts val="1500"/>
              </a:spcBef>
              <a:spcAft>
                <a:spcPts val="1200"/>
              </a:spcAft>
              <a:buNone/>
            </a:pPr>
            <a:r>
              <a:rPr lang="uk-UA" dirty="0"/>
              <a:t>Також для дослідження було встановлено</a:t>
            </a:r>
            <a:r>
              <a:rPr lang="en-US" dirty="0"/>
              <a:t>: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1500"/>
              </a:spcBef>
              <a:spcAft>
                <a:spcPts val="1200"/>
              </a:spcAft>
              <a:buFontTx/>
              <a:buChar char="-"/>
            </a:pPr>
            <a:r>
              <a:rPr lang="en-US" dirty="0" err="1" smtClean="0"/>
              <a:t>Ffmpeg</a:t>
            </a:r>
            <a:endParaRPr lang="en-US" dirty="0" smtClean="0"/>
          </a:p>
          <a:p>
            <a:pPr marL="285750" lvl="0" indent="-285750" algn="l" rtl="0">
              <a:lnSpc>
                <a:spcPct val="100000"/>
              </a:lnSpc>
              <a:spcBef>
                <a:spcPts val="1500"/>
              </a:spcBef>
              <a:spcAft>
                <a:spcPts val="1200"/>
              </a:spcAft>
              <a:buFontTx/>
              <a:buChar char="-"/>
            </a:pPr>
            <a:r>
              <a:rPr lang="en-US" dirty="0" err="1" smtClean="0"/>
              <a:t>Git</a:t>
            </a:r>
            <a:endParaRPr lang="en-US" dirty="0" smtClean="0"/>
          </a:p>
          <a:p>
            <a:pPr marL="285750" lvl="0" indent="-285750" algn="l" rtl="0">
              <a:lnSpc>
                <a:spcPct val="100000"/>
              </a:lnSpc>
              <a:spcBef>
                <a:spcPts val="1500"/>
              </a:spcBef>
              <a:spcAft>
                <a:spcPts val="1200"/>
              </a:spcAft>
              <a:buFontTx/>
              <a:buChar char="-"/>
            </a:pPr>
            <a:r>
              <a:rPr lang="en-US" dirty="0" smtClean="0"/>
              <a:t>Python (including pip and </a:t>
            </a:r>
            <a:r>
              <a:rPr lang="en-US" dirty="0" err="1" smtClean="0"/>
              <a:t>virtualenv</a:t>
            </a:r>
            <a:r>
              <a:rPr lang="en-US" dirty="0" smtClean="0"/>
              <a:t>)</a:t>
            </a:r>
          </a:p>
          <a:p>
            <a:pPr marL="285750" lvl="0" indent="-285750" algn="l" rtl="0">
              <a:spcBef>
                <a:spcPts val="1500"/>
              </a:spcBef>
              <a:spcAft>
                <a:spcPts val="1200"/>
              </a:spcAft>
              <a:buFontTx/>
              <a:buChar char="-"/>
            </a:pPr>
            <a:endParaRPr lang="en-US" dirty="0" smtClean="0"/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 lang="en-US" dirty="0"/>
          </a:p>
          <a:p>
            <a:pPr marL="0" lvl="0" indent="0">
              <a:spcBef>
                <a:spcPts val="1500"/>
              </a:spcBef>
              <a:spcAft>
                <a:spcPts val="1200"/>
              </a:spcAft>
              <a:buNone/>
            </a:pPr>
            <a:endParaRPr dirty="0">
              <a:latin typeface="Economica" panose="020B0604020202020204" charset="0"/>
            </a:endParaRPr>
          </a:p>
        </p:txBody>
      </p:sp>
      <p:pic>
        <p:nvPicPr>
          <p:cNvPr id="101" name="Google Shape;10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A55726-B906-08A2-C43F-1B00FCF5F354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6</a:t>
            </a:fld>
            <a:endParaRPr lang="uk-UA" dirty="0"/>
          </a:p>
        </p:txBody>
      </p:sp>
      <p:pic>
        <p:nvPicPr>
          <p:cNvPr id="6" name="Рисунок 5"/>
          <p:cNvPicPr/>
          <p:nvPr/>
        </p:nvPicPr>
        <p:blipFill>
          <a:blip r:embed="rId4"/>
          <a:stretch>
            <a:fillRect/>
          </a:stretch>
        </p:blipFill>
        <p:spPr>
          <a:xfrm>
            <a:off x="4179194" y="1180959"/>
            <a:ext cx="4964806" cy="304331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311700" y="31240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Опис програмного забезпечення, що було використано у дослідженні</a:t>
            </a:r>
            <a:endParaRPr sz="3200" dirty="0"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257640" y="1074600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>
              <a:spcBef>
                <a:spcPts val="1500"/>
              </a:spcBef>
              <a:spcAft>
                <a:spcPts val="1200"/>
              </a:spcAft>
              <a:buNone/>
            </a:pPr>
            <a:r>
              <a:rPr lang="ru-RU" dirty="0" err="1"/>
              <a:t>Модел</a:t>
            </a:r>
            <a:r>
              <a:rPr lang="uk-UA" dirty="0"/>
              <a:t>і для генерації відеоряду </a:t>
            </a:r>
            <a:endParaRPr lang="en-US" dirty="0" smtClean="0"/>
          </a:p>
          <a:p>
            <a:pPr marL="285750" lvl="0" indent="-285750">
              <a:spcBef>
                <a:spcPts val="1500"/>
              </a:spcBef>
              <a:spcAft>
                <a:spcPts val="1200"/>
              </a:spcAft>
              <a:buFontTx/>
              <a:buChar char="-"/>
            </a:pPr>
            <a:r>
              <a:rPr lang="en-US" dirty="0" smtClean="0"/>
              <a:t>Wav2Lip</a:t>
            </a:r>
          </a:p>
          <a:p>
            <a:pPr marL="285750" lvl="0" indent="-285750">
              <a:spcBef>
                <a:spcPts val="1500"/>
              </a:spcBef>
              <a:spcAft>
                <a:spcPts val="1200"/>
              </a:spcAft>
              <a:buFontTx/>
              <a:buChar char="-"/>
            </a:pPr>
            <a:r>
              <a:rPr lang="en-US" dirty="0" err="1" smtClean="0"/>
              <a:t>DINet</a:t>
            </a:r>
            <a:endParaRPr lang="en-US" dirty="0" smtClean="0"/>
          </a:p>
          <a:p>
            <a:pPr marL="285750" lvl="0" indent="-285750">
              <a:spcBef>
                <a:spcPts val="1500"/>
              </a:spcBef>
              <a:spcAft>
                <a:spcPts val="1200"/>
              </a:spcAft>
              <a:buFontTx/>
              <a:buChar char="-"/>
            </a:pPr>
            <a:r>
              <a:rPr lang="en-US" dirty="0" smtClean="0"/>
              <a:t> </a:t>
            </a:r>
            <a:r>
              <a:rPr lang="en-US" dirty="0" err="1" smtClean="0"/>
              <a:t>MakeItTalk</a:t>
            </a:r>
            <a:endParaRPr lang="en-US" dirty="0" smtClean="0"/>
          </a:p>
          <a:p>
            <a:pPr marL="285750" lvl="0" indent="-285750">
              <a:spcBef>
                <a:spcPts val="1500"/>
              </a:spcBef>
              <a:spcAft>
                <a:spcPts val="1200"/>
              </a:spcAft>
              <a:buFontTx/>
              <a:buChar char="-"/>
            </a:pPr>
            <a:r>
              <a:rPr lang="en-US" dirty="0" smtClean="0"/>
              <a:t> </a:t>
            </a:r>
            <a:r>
              <a:rPr lang="en-US" dirty="0" err="1" smtClean="0"/>
              <a:t>SadTalker</a:t>
            </a:r>
            <a:endParaRPr lang="en-US" dirty="0"/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 dirty="0">
              <a:latin typeface="Economica" panose="020B0604020202020204" charset="0"/>
            </a:endParaRPr>
          </a:p>
        </p:txBody>
      </p:sp>
      <p:pic>
        <p:nvPicPr>
          <p:cNvPr id="108" name="Google Shape;10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26AFC1-F793-030A-440F-FC50C3AEF71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7</a:t>
            </a:fld>
            <a:endParaRPr lang="uk-UA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311700" y="-9203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Зміст проведеного експерименту</a:t>
            </a:r>
            <a:endParaRPr sz="3200" dirty="0"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1"/>
          </p:nvPr>
        </p:nvSpPr>
        <p:spPr>
          <a:xfrm>
            <a:off x="193510" y="3356407"/>
            <a:ext cx="8520600" cy="4925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>
              <a:buNone/>
            </a:pPr>
            <a:r>
              <a:rPr lang="ru-RU" dirty="0">
                <a:latin typeface="Economica" panose="020B0604020202020204" charset="0"/>
              </a:rPr>
              <a:t> </a:t>
            </a:r>
            <a:r>
              <a:rPr lang="ru-RU" dirty="0" smtClean="0">
                <a:latin typeface="Economica" panose="020B0604020202020204" charset="0"/>
              </a:rPr>
              <a:t>            </a:t>
            </a:r>
            <a:r>
              <a:rPr lang="ru-RU" dirty="0" err="1" smtClean="0">
                <a:latin typeface="Economica" panose="020B0604020202020204" charset="0"/>
              </a:rPr>
              <a:t>Ориг</a:t>
            </a:r>
            <a:r>
              <a:rPr lang="uk-UA" dirty="0" smtClean="0">
                <a:latin typeface="Economica" panose="020B0604020202020204" charset="0"/>
              </a:rPr>
              <a:t>і</a:t>
            </a:r>
            <a:r>
              <a:rPr lang="ru-RU" dirty="0" smtClean="0">
                <a:latin typeface="Economica" panose="020B0604020202020204" charset="0"/>
              </a:rPr>
              <a:t>нал			</a:t>
            </a:r>
            <a:r>
              <a:rPr lang="uk-UA" dirty="0" err="1"/>
              <a:t>Wav</a:t>
            </a:r>
            <a:r>
              <a:rPr lang="ru-RU" dirty="0"/>
              <a:t>2</a:t>
            </a:r>
            <a:r>
              <a:rPr lang="uk-UA" dirty="0" err="1" smtClean="0"/>
              <a:t>Lip</a:t>
            </a:r>
            <a:r>
              <a:rPr lang="uk-UA" dirty="0" smtClean="0"/>
              <a:t>			</a:t>
            </a:r>
            <a:r>
              <a:rPr lang="en-US" dirty="0" err="1" smtClean="0"/>
              <a:t>SadTalker</a:t>
            </a:r>
            <a:endParaRPr dirty="0">
              <a:latin typeface="Economica" panose="020B0604020202020204" charset="0"/>
            </a:endParaRP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624834-013E-7249-F488-C816A0DA935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8</a:t>
            </a:fld>
            <a:endParaRPr lang="uk-UA" dirty="0"/>
          </a:p>
        </p:txBody>
      </p:sp>
      <p:pic>
        <p:nvPicPr>
          <p:cNvPr id="6" name="Рисунок 5"/>
          <p:cNvPicPr/>
          <p:nvPr/>
        </p:nvPicPr>
        <p:blipFill>
          <a:blip r:embed="rId4"/>
          <a:stretch>
            <a:fillRect/>
          </a:stretch>
        </p:blipFill>
        <p:spPr>
          <a:xfrm>
            <a:off x="2942691" y="1058907"/>
            <a:ext cx="2716729" cy="2297500"/>
          </a:xfrm>
          <a:prstGeom prst="rect">
            <a:avLst/>
          </a:prstGeom>
        </p:spPr>
      </p:pic>
      <p:pic>
        <p:nvPicPr>
          <p:cNvPr id="7" name="Рисунок 6"/>
          <p:cNvPicPr/>
          <p:nvPr/>
        </p:nvPicPr>
        <p:blipFill>
          <a:blip r:embed="rId5"/>
          <a:stretch>
            <a:fillRect/>
          </a:stretch>
        </p:blipFill>
        <p:spPr>
          <a:xfrm>
            <a:off x="261837" y="1058907"/>
            <a:ext cx="2356511" cy="2297500"/>
          </a:xfrm>
          <a:prstGeom prst="rect">
            <a:avLst/>
          </a:prstGeom>
        </p:spPr>
      </p:pic>
      <p:pic>
        <p:nvPicPr>
          <p:cNvPr id="8" name="Рисунок 7"/>
          <p:cNvPicPr/>
          <p:nvPr/>
        </p:nvPicPr>
        <p:blipFill>
          <a:blip r:embed="rId6"/>
          <a:stretch>
            <a:fillRect/>
          </a:stretch>
        </p:blipFill>
        <p:spPr>
          <a:xfrm>
            <a:off x="6097801" y="1058907"/>
            <a:ext cx="2346383" cy="229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96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311700" y="-92038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 dirty="0"/>
              <a:t>Зміст проведеного експерименту</a:t>
            </a:r>
            <a:endParaRPr sz="3200" dirty="0"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1"/>
          </p:nvPr>
        </p:nvSpPr>
        <p:spPr>
          <a:xfrm>
            <a:off x="193510" y="3515535"/>
            <a:ext cx="8520600" cy="4925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>
              <a:buNone/>
            </a:pPr>
            <a:r>
              <a:rPr lang="ru-RU" dirty="0">
                <a:latin typeface="Economica" panose="020B0604020202020204" charset="0"/>
              </a:rPr>
              <a:t> </a:t>
            </a:r>
            <a:r>
              <a:rPr lang="ru-RU" dirty="0" smtClean="0">
                <a:latin typeface="Economica" panose="020B0604020202020204" charset="0"/>
              </a:rPr>
              <a:t>        </a:t>
            </a:r>
            <a:r>
              <a:rPr lang="uk-UA" dirty="0" smtClean="0">
                <a:latin typeface="Economica" panose="020B0604020202020204" charset="0"/>
              </a:rPr>
              <a:t>Дослідження </a:t>
            </a:r>
            <a:r>
              <a:rPr lang="en-US" dirty="0" err="1" smtClean="0"/>
              <a:t>DINet</a:t>
            </a:r>
            <a:endParaRPr dirty="0">
              <a:latin typeface="Economica" panose="020B0604020202020204" charset="0"/>
            </a:endParaRP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4359500"/>
            <a:ext cx="862250" cy="581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624834-013E-7249-F488-C816A0DA9355}"/>
              </a:ext>
            </a:extLst>
          </p:cNvPr>
          <p:cNvSpPr txBox="1"/>
          <p:nvPr/>
        </p:nvSpPr>
        <p:spPr>
          <a:xfrm>
            <a:off x="8778240" y="460634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A35EEF41-5B9E-4186-8855-3C8162DCC2D6}" type="slidenum">
              <a:rPr lang="uk-UA" smtClean="0"/>
              <a:t>9</a:t>
            </a:fld>
            <a:endParaRPr lang="uk-UA" dirty="0"/>
          </a:p>
        </p:txBody>
      </p:sp>
      <p:pic>
        <p:nvPicPr>
          <p:cNvPr id="9" name="Рисунок 8"/>
          <p:cNvPicPr/>
          <p:nvPr/>
        </p:nvPicPr>
        <p:blipFill>
          <a:blip r:embed="rId4"/>
          <a:stretch>
            <a:fillRect/>
          </a:stretch>
        </p:blipFill>
        <p:spPr>
          <a:xfrm>
            <a:off x="268925" y="833126"/>
            <a:ext cx="3419888" cy="2682409"/>
          </a:xfrm>
          <a:prstGeom prst="rect">
            <a:avLst/>
          </a:prstGeom>
        </p:spPr>
      </p:pic>
      <p:pic>
        <p:nvPicPr>
          <p:cNvPr id="10" name="Рисунок 9"/>
          <p:cNvPicPr/>
          <p:nvPr/>
        </p:nvPicPr>
        <p:blipFill>
          <a:blip r:embed="rId5"/>
          <a:stretch>
            <a:fillRect/>
          </a:stretch>
        </p:blipFill>
        <p:spPr>
          <a:xfrm>
            <a:off x="4877987" y="1036166"/>
            <a:ext cx="3153137" cy="2276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804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Презентация2" id="{0E3422D2-66DD-48A8-92AD-38892F6C1A30}" vid="{81CCDA4E-A18F-4826-B11D-205FC05A0769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Шаблон презентації квал роб маг — копия</Template>
  <TotalTime>3498</TotalTime>
  <Words>802</Words>
  <Application>Microsoft Office PowerPoint</Application>
  <PresentationFormat>Экран (16:9)</PresentationFormat>
  <Paragraphs>146</Paragraphs>
  <Slides>17</Slides>
  <Notes>17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2" baseType="lpstr">
      <vt:lpstr>Economica</vt:lpstr>
      <vt:lpstr>Times New Roman</vt:lpstr>
      <vt:lpstr>Open Sans</vt:lpstr>
      <vt:lpstr>Arial</vt:lpstr>
      <vt:lpstr>Luxe</vt:lpstr>
      <vt:lpstr>Моделі генерації анімаційного зображення з врахуванням аудіо-потоку  </vt:lpstr>
      <vt:lpstr>Дослідження</vt:lpstr>
      <vt:lpstr>Огляд літератури та аналогів </vt:lpstr>
      <vt:lpstr>Постановка задачі</vt:lpstr>
      <vt:lpstr>Методологія </vt:lpstr>
      <vt:lpstr>Архітектура системи для проведення експериментального дослідження</vt:lpstr>
      <vt:lpstr>Опис програмного забезпечення, що було використано у дослідженні</vt:lpstr>
      <vt:lpstr>Зміст проведеного експерименту</vt:lpstr>
      <vt:lpstr>Зміст проведеного експерименту</vt:lpstr>
      <vt:lpstr>Зміст проведеного експерименту</vt:lpstr>
      <vt:lpstr>Зміст проведеного експерименту</vt:lpstr>
      <vt:lpstr>Зміст проведеного експерименту</vt:lpstr>
      <vt:lpstr>Результати експерименту</vt:lpstr>
      <vt:lpstr>Аналіз отриманих результатів</vt:lpstr>
      <vt:lpstr>Аналіз отриманих результатів</vt:lpstr>
      <vt:lpstr>Аналіз отриманих результатів</vt:lpstr>
      <vt:lpstr>Підсумки 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Моделі генерації анімаційного зображення з врахуванням аудіо-потоку</dc:title>
  <dc:creator>User</dc:creator>
  <cp:lastModifiedBy>User</cp:lastModifiedBy>
  <cp:revision>32</cp:revision>
  <dcterms:created xsi:type="dcterms:W3CDTF">2025-06-04T14:15:07Z</dcterms:created>
  <dcterms:modified xsi:type="dcterms:W3CDTF">2025-06-12T15:08:52Z</dcterms:modified>
</cp:coreProperties>
</file>